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7" r:id="rId5"/>
    <p:sldId id="266" r:id="rId6"/>
    <p:sldId id="260" r:id="rId7"/>
    <p:sldId id="261" r:id="rId8"/>
    <p:sldId id="265" r:id="rId9"/>
    <p:sldId id="268" r:id="rId10"/>
    <p:sldId id="262" r:id="rId11"/>
    <p:sldId id="269" r:id="rId12"/>
    <p:sldId id="270" r:id="rId13"/>
    <p:sldId id="263" r:id="rId14"/>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99FF"/>
    <a:srgbClr val="CCCCFF"/>
    <a:srgbClr val="CC99FF"/>
    <a:srgbClr val="66FF99"/>
    <a:srgbClr val="99FF99"/>
    <a:srgbClr val="FF0066"/>
    <a:srgbClr val="FFFF66"/>
    <a:srgbClr val="FF99FF"/>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014" y="-174"/>
      </p:cViewPr>
      <p:guideLst>
        <p:guide orient="horz" pos="2976"/>
        <p:guide pos="474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2AE12E6-4E9B-4174-8011-0E7FF28B76D0}" type="datetimeFigureOut">
              <a:rPr lang="ja-JP" altLang="en-US"/>
              <a:pPr>
                <a:defRPr/>
              </a:pPr>
              <a:t>2010/9/6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7C29644-A54F-43A8-8C0B-AD83676D9EAD}" type="slidenum">
              <a:rPr lang="ja-JP" altLang="en-US"/>
              <a:pPr>
                <a:defRPr/>
              </a:pPr>
              <a:t>&lt;#&gt;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F4A0A3E-A3B9-48AA-B802-B10086C1ACAB}" type="datetimeFigureOut">
              <a:rPr lang="ja-JP" altLang="en-US"/>
              <a:pPr>
                <a:defRPr/>
              </a:pPr>
              <a:t>2010/9/6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93990140-7A0D-43DF-9C4B-5D6C19872473}" type="slidenum">
              <a:rPr lang="ja-JP" altLang="en-US"/>
              <a:pPr>
                <a:defRPr/>
              </a:pPr>
              <a:t>&lt;#&gt;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6545A666-BDB7-42F4-A6A1-62E7F678DD33}" type="datetimeFigureOut">
              <a:rPr lang="ja-JP" altLang="en-US"/>
              <a:pPr>
                <a:defRPr/>
              </a:pPr>
              <a:t>2010/9/6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8919C3D-02A4-4035-91D7-AEE86BE444BB}" type="slidenum">
              <a:rPr lang="ja-JP" altLang="en-US"/>
              <a:pPr>
                <a:defRPr/>
              </a:pPr>
              <a:t>&lt;#&gt;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EF977E67-A9CA-45F7-9E71-E52537744EBD}" type="datetimeFigureOut">
              <a:rPr lang="ja-JP" altLang="en-US"/>
              <a:pPr>
                <a:defRPr/>
              </a:pPr>
              <a:t>2010/9/6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364696F-33B8-4820-BC0D-70EFA3912E12}" type="slidenum">
              <a:rPr lang="ja-JP" altLang="en-US"/>
              <a:pPr>
                <a:defRPr/>
              </a:pPr>
              <a:t>&lt;#&gt;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5DA5C0F8-5B2E-456D-BEC3-13F1200D05C4}" type="datetimeFigureOut">
              <a:rPr lang="ja-JP" altLang="en-US"/>
              <a:pPr>
                <a:defRPr/>
              </a:pPr>
              <a:t>2010/9/6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6B01D5F-8A60-4BEC-AC0E-C0D72642CCF1}" type="slidenum">
              <a:rPr lang="ja-JP" altLang="en-US"/>
              <a:pPr>
                <a:defRPr/>
              </a:pPr>
              <a:t>&lt;#&gt;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465BE2FD-D5AF-4343-A32D-3803ECA6630C}" type="datetimeFigureOut">
              <a:rPr lang="ja-JP" altLang="en-US"/>
              <a:pPr>
                <a:defRPr/>
              </a:pPr>
              <a:t>2010/9/6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ECE7E7AF-C904-45FB-A8B3-62E05F98AF31}" type="slidenum">
              <a:rPr lang="ja-JP" altLang="en-US"/>
              <a:pPr>
                <a:defRPr/>
              </a:pPr>
              <a:t>&lt;#&gt;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648EB3F8-0561-48F8-8ED9-8ECD04B90FAC}" type="datetimeFigureOut">
              <a:rPr lang="ja-JP" altLang="en-US"/>
              <a:pPr>
                <a:defRPr/>
              </a:pPr>
              <a:t>2010/9/6</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B50845C1-A5DC-4619-8981-FE74D3D9B0AF}" type="slidenum">
              <a:rPr lang="ja-JP" altLang="en-US"/>
              <a:pPr>
                <a:defRPr/>
              </a:pPr>
              <a:t>&lt;#&gt;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B0FAA6E9-207D-4BA4-954E-1974AC10E618}" type="datetimeFigureOut">
              <a:rPr lang="ja-JP" altLang="en-US"/>
              <a:pPr>
                <a:defRPr/>
              </a:pPr>
              <a:t>2010/9/6</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1DFCB20F-5253-46DE-B091-D39B4CC068E7}" type="slidenum">
              <a:rPr lang="ja-JP" altLang="en-US"/>
              <a:pPr>
                <a:defRPr/>
              </a:pPr>
              <a:t>&lt;#&gt;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A0C484AE-B08A-449F-B10A-5D4DA8EC58C1}" type="datetimeFigureOut">
              <a:rPr lang="ja-JP" altLang="en-US"/>
              <a:pPr>
                <a:defRPr/>
              </a:pPr>
              <a:t>2010/9/6</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5B9C563C-9B37-49FF-A2D3-3573BDDC2979}" type="slidenum">
              <a:rPr lang="ja-JP" altLang="en-US"/>
              <a:pPr>
                <a:defRPr/>
              </a:pPr>
              <a:t>&lt;#&gt;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4B743C1B-C320-4276-93C3-E67A8A0B6E1A}" type="datetimeFigureOut">
              <a:rPr lang="ja-JP" altLang="en-US"/>
              <a:pPr>
                <a:defRPr/>
              </a:pPr>
              <a:t>2010/9/6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F1CE3DB1-9737-4761-A1C1-EB56F63C013B}" type="slidenum">
              <a:rPr lang="ja-JP" altLang="en-US"/>
              <a:pPr>
                <a:defRPr/>
              </a:pPr>
              <a:t>&lt;#&gt;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782C12E2-F87D-4213-88A1-C206A0AA2109}" type="datetimeFigureOut">
              <a:rPr lang="ja-JP" altLang="en-US"/>
              <a:pPr>
                <a:defRPr/>
              </a:pPr>
              <a:t>2010/9/6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041572E-45B7-4BFA-B2FE-ED9F9FEB6B8C}" type="slidenum">
              <a:rPr lang="ja-JP" altLang="en-US"/>
              <a:pPr>
                <a:defRPr/>
              </a:pPr>
              <a:t>&lt;#&gt;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C277EE36-D271-442F-9EDC-7B5983B58F92}" type="datetimeFigureOut">
              <a:rPr lang="ja-JP" altLang="en-US"/>
              <a:pPr>
                <a:defRPr/>
              </a:pPr>
              <a:t>2010/9/6</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121C2AB5-411D-4729-8AB9-44EAA481EFC8}"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54.jpeg"/><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6.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gif"/><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18" Type="http://schemas.openxmlformats.org/officeDocument/2006/relationships/image" Target="../media/image25.jpeg"/><Relationship Id="rId26" Type="http://schemas.openxmlformats.org/officeDocument/2006/relationships/image" Target="../media/image33.jpeg"/><Relationship Id="rId3" Type="http://schemas.openxmlformats.org/officeDocument/2006/relationships/image" Target="../media/image11.jpeg"/><Relationship Id="rId21" Type="http://schemas.openxmlformats.org/officeDocument/2006/relationships/image" Target="../media/image28.jpe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2.jpeg"/><Relationship Id="rId2" Type="http://schemas.openxmlformats.org/officeDocument/2006/relationships/image" Target="../media/image10.jpeg"/><Relationship Id="rId16" Type="http://schemas.openxmlformats.org/officeDocument/2006/relationships/image" Target="../media/image23.jpeg"/><Relationship Id="rId20" Type="http://schemas.openxmlformats.org/officeDocument/2006/relationships/image" Target="../media/image27.jpeg"/><Relationship Id="rId1" Type="http://schemas.openxmlformats.org/officeDocument/2006/relationships/slideLayout" Target="../slideLayouts/slideLayout6.xml"/><Relationship Id="rId6" Type="http://schemas.openxmlformats.org/officeDocument/2006/relationships/image" Target="../media/image3.jpeg"/><Relationship Id="rId11" Type="http://schemas.openxmlformats.org/officeDocument/2006/relationships/image" Target="../media/image18.jpeg"/><Relationship Id="rId24" Type="http://schemas.openxmlformats.org/officeDocument/2006/relationships/image" Target="../media/image31.jpeg"/><Relationship Id="rId5" Type="http://schemas.openxmlformats.org/officeDocument/2006/relationships/image" Target="../media/image13.jpeg"/><Relationship Id="rId15" Type="http://schemas.openxmlformats.org/officeDocument/2006/relationships/image" Target="../media/image22.jpeg"/><Relationship Id="rId23" Type="http://schemas.openxmlformats.org/officeDocument/2006/relationships/image" Target="../media/image30.jpe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2.jpeg"/><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29.jpeg"/><Relationship Id="rId27" Type="http://schemas.openxmlformats.org/officeDocument/2006/relationships/image" Target="../media/image34.jpeg"/></Relationships>
</file>

<file path=ppt/slides/_rels/slide6.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jpeg"/><Relationship Id="rId18" Type="http://schemas.openxmlformats.org/officeDocument/2006/relationships/image" Target="../media/image43.jpeg"/><Relationship Id="rId3" Type="http://schemas.openxmlformats.org/officeDocument/2006/relationships/image" Target="../media/image12.jpeg"/><Relationship Id="rId7" Type="http://schemas.openxmlformats.org/officeDocument/2006/relationships/image" Target="../media/image11.jpeg"/><Relationship Id="rId12" Type="http://schemas.openxmlformats.org/officeDocument/2006/relationships/image" Target="../media/image39.jpeg"/><Relationship Id="rId17" Type="http://schemas.openxmlformats.org/officeDocument/2006/relationships/image" Target="../media/image24.jpeg"/><Relationship Id="rId2" Type="http://schemas.openxmlformats.org/officeDocument/2006/relationships/image" Target="../media/image1.jpeg"/><Relationship Id="rId16" Type="http://schemas.openxmlformats.org/officeDocument/2006/relationships/image" Target="../media/image42.jpeg"/><Relationship Id="rId1" Type="http://schemas.openxmlformats.org/officeDocument/2006/relationships/slideLayout" Target="../slideLayouts/slideLayout6.xml"/><Relationship Id="rId6" Type="http://schemas.openxmlformats.org/officeDocument/2006/relationships/image" Target="../media/image3.jpeg"/><Relationship Id="rId11" Type="http://schemas.openxmlformats.org/officeDocument/2006/relationships/image" Target="../media/image38.jpeg"/><Relationship Id="rId5" Type="http://schemas.openxmlformats.org/officeDocument/2006/relationships/image" Target="../media/image13.jpeg"/><Relationship Id="rId15" Type="http://schemas.openxmlformats.org/officeDocument/2006/relationships/image" Target="../media/image23.jpeg"/><Relationship Id="rId10" Type="http://schemas.openxmlformats.org/officeDocument/2006/relationships/image" Target="../media/image37.jpeg"/><Relationship Id="rId19" Type="http://schemas.openxmlformats.org/officeDocument/2006/relationships/image" Target="../media/image44.jpeg"/><Relationship Id="rId4" Type="http://schemas.openxmlformats.org/officeDocument/2006/relationships/image" Target="../media/image2.jpeg"/><Relationship Id="rId9" Type="http://schemas.openxmlformats.org/officeDocument/2006/relationships/image" Target="../media/image36.jpeg"/><Relationship Id="rId14" Type="http://schemas.openxmlformats.org/officeDocument/2006/relationships/image" Target="../media/image41.jpeg"/></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5.png"/><Relationship Id="rId1" Type="http://schemas.openxmlformats.org/officeDocument/2006/relationships/slideLayout" Target="../slideLayouts/slideLayout6.xml"/><Relationship Id="rId5" Type="http://schemas.openxmlformats.org/officeDocument/2006/relationships/image" Target="../media/image47.jpeg"/><Relationship Id="rId4" Type="http://schemas.openxmlformats.org/officeDocument/2006/relationships/image" Target="../media/image46.png"/></Relationships>
</file>

<file path=ppt/slides/_rels/slide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 Id="rId5" Type="http://schemas.openxmlformats.org/officeDocument/2006/relationships/image" Target="../media/image51.png"/><Relationship Id="rId4" Type="http://schemas.openxmlformats.org/officeDocument/2006/relationships/image" Target="../media/image50.png"/></Relationships>
</file>

<file path=ppt/slides/_rels/slide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タイトル 1"/>
          <p:cNvSpPr>
            <a:spLocks noGrp="1"/>
          </p:cNvSpPr>
          <p:nvPr>
            <p:ph type="ctrTitle"/>
          </p:nvPr>
        </p:nvSpPr>
        <p:spPr>
          <a:xfrm>
            <a:off x="684213" y="2276475"/>
            <a:ext cx="7772400" cy="1008063"/>
          </a:xfrm>
        </p:spPr>
        <p:txBody>
          <a:bodyPr/>
          <a:lstStyle/>
          <a:p>
            <a:pPr eaLnBrk="1" hangingPunct="1"/>
            <a:r>
              <a:rPr lang="ja-JP" altLang="en-US" smtClean="0"/>
              <a:t>Ｓｔｅｐ　Ｕｐ　Ｓｃｈｏｏｌ　</a:t>
            </a:r>
            <a:r>
              <a:rPr lang="en-US" altLang="ja-JP" smtClean="0"/>
              <a:t>On</a:t>
            </a:r>
            <a:r>
              <a:rPr lang="ja-JP" altLang="en-US" smtClean="0"/>
              <a:t>　</a:t>
            </a:r>
            <a:r>
              <a:rPr lang="en-US" altLang="ja-JP" smtClean="0"/>
              <a:t>Line</a:t>
            </a:r>
            <a:r>
              <a:rPr lang="ja-JP" altLang="en-US" smtClean="0"/>
              <a:t>　</a:t>
            </a:r>
          </a:p>
        </p:txBody>
      </p:sp>
      <p:sp>
        <p:nvSpPr>
          <p:cNvPr id="13314" name="サブタイトル 2"/>
          <p:cNvSpPr>
            <a:spLocks noGrp="1"/>
          </p:cNvSpPr>
          <p:nvPr>
            <p:ph type="subTitle" idx="1"/>
          </p:nvPr>
        </p:nvSpPr>
        <p:spPr>
          <a:xfrm>
            <a:off x="1371600" y="3886200"/>
            <a:ext cx="6400800" cy="838200"/>
          </a:xfrm>
        </p:spPr>
        <p:txBody>
          <a:bodyPr/>
          <a:lstStyle/>
          <a:p>
            <a:pPr eaLnBrk="1" hangingPunct="1"/>
            <a:r>
              <a:rPr lang="ja-JP" altLang="en-US" sz="2000" b="1" smtClean="0">
                <a:solidFill>
                  <a:schemeClr val="tx1"/>
                </a:solidFill>
              </a:rPr>
              <a:t>平成２２年８月</a:t>
            </a:r>
          </a:p>
          <a:p>
            <a:pPr eaLnBrk="1" hangingPunct="1"/>
            <a:r>
              <a:rPr lang="ja-JP" altLang="en-US" sz="2000" b="1" smtClean="0">
                <a:solidFill>
                  <a:schemeClr val="tx1"/>
                </a:solidFill>
              </a:rPr>
              <a:t>（有）メディアリミックスコミュニケーションズ</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タイトル 1"/>
          <p:cNvSpPr>
            <a:spLocks noGrp="1"/>
          </p:cNvSpPr>
          <p:nvPr>
            <p:ph type="title"/>
          </p:nvPr>
        </p:nvSpPr>
        <p:spPr>
          <a:xfrm>
            <a:off x="395288" y="0"/>
            <a:ext cx="8229600" cy="417513"/>
          </a:xfrm>
        </p:spPr>
        <p:txBody>
          <a:bodyPr/>
          <a:lstStyle/>
          <a:p>
            <a:pPr algn="l" eaLnBrk="1" hangingPunct="1"/>
            <a:r>
              <a:rPr lang="ja-JP" altLang="en-US" sz="2000" b="1" smtClean="0"/>
              <a:t>コース料金　</a:t>
            </a:r>
          </a:p>
        </p:txBody>
      </p:sp>
      <p:sp>
        <p:nvSpPr>
          <p:cNvPr id="22530" name="角丸四角形 3"/>
          <p:cNvSpPr>
            <a:spLocks noChangeArrowheads="1"/>
          </p:cNvSpPr>
          <p:nvPr/>
        </p:nvSpPr>
        <p:spPr bwMode="auto">
          <a:xfrm>
            <a:off x="468313" y="2636838"/>
            <a:ext cx="8215312" cy="720725"/>
          </a:xfrm>
          <a:prstGeom prst="roundRect">
            <a:avLst>
              <a:gd name="adj" fmla="val 16667"/>
            </a:avLst>
          </a:prstGeom>
          <a:solidFill>
            <a:srgbClr val="FF6699"/>
          </a:solidFill>
          <a:ln w="25400" algn="ctr">
            <a:noFill/>
            <a:round/>
            <a:headEnd/>
            <a:tailEnd/>
          </a:ln>
          <a:effectLst>
            <a:prstShdw prst="shdw17" dist="17961" dir="2700000">
              <a:srgbClr val="993D5C"/>
            </a:prstShdw>
          </a:effectLst>
        </p:spPr>
        <p:txBody>
          <a:bodyPr anchor="ctr"/>
          <a:lstStyle/>
          <a:p>
            <a:r>
              <a:rPr lang="ja-JP" altLang="en-US" sz="2000">
                <a:latin typeface="HG創英角ｺﾞｼｯｸUB" pitchFamily="49" charset="-128"/>
                <a:ea typeface="HG創英角ｺﾞｼｯｸUB" pitchFamily="49" charset="-128"/>
              </a:rPr>
              <a:t>授業料は、</a:t>
            </a:r>
            <a:r>
              <a:rPr lang="en-US" altLang="ja-JP" sz="2000">
                <a:latin typeface="HG創英角ｺﾞｼｯｸUB" pitchFamily="49" charset="-128"/>
                <a:ea typeface="HG創英角ｺﾞｼｯｸUB" pitchFamily="49" charset="-128"/>
              </a:rPr>
              <a:t>1</a:t>
            </a:r>
            <a:r>
              <a:rPr lang="ja-JP" altLang="en-US" sz="2000">
                <a:latin typeface="HG創英角ｺﾞｼｯｸUB" pitchFamily="49" charset="-128"/>
                <a:ea typeface="HG創英角ｺﾞｼｯｸUB" pitchFamily="49" charset="-128"/>
              </a:rPr>
              <a:t>ヶ月</a:t>
            </a:r>
            <a:r>
              <a:rPr lang="en-US" altLang="ja-JP" sz="2000">
                <a:latin typeface="HG創英角ｺﾞｼｯｸUB" pitchFamily="49" charset="-128"/>
                <a:ea typeface="HG創英角ｺﾞｼｯｸUB" pitchFamily="49" charset="-128"/>
              </a:rPr>
              <a:t>1</a:t>
            </a:r>
            <a:r>
              <a:rPr lang="ja-JP" altLang="en-US" sz="2000">
                <a:latin typeface="HG創英角ｺﾞｼｯｸUB" pitchFamily="49" charset="-128"/>
                <a:ea typeface="HG創英角ｺﾞｼｯｸUB" pitchFamily="49" charset="-128"/>
              </a:rPr>
              <a:t>万円程度</a:t>
            </a:r>
            <a:endParaRPr lang="en-US" altLang="ja-JP" sz="2000">
              <a:latin typeface="HG創英角ｺﾞｼｯｸUB" pitchFamily="49" charset="-128"/>
              <a:ea typeface="HG創英角ｺﾞｼｯｸUB" pitchFamily="49" charset="-128"/>
            </a:endParaRPr>
          </a:p>
        </p:txBody>
      </p:sp>
      <p:sp>
        <p:nvSpPr>
          <p:cNvPr id="22531" name="角丸四角形 4"/>
          <p:cNvSpPr>
            <a:spLocks noChangeArrowheads="1"/>
          </p:cNvSpPr>
          <p:nvPr/>
        </p:nvSpPr>
        <p:spPr bwMode="auto">
          <a:xfrm>
            <a:off x="468313" y="549275"/>
            <a:ext cx="8215312" cy="1008063"/>
          </a:xfrm>
          <a:prstGeom prst="roundRect">
            <a:avLst>
              <a:gd name="adj" fmla="val 16667"/>
            </a:avLst>
          </a:prstGeom>
          <a:solidFill>
            <a:srgbClr val="99FF99"/>
          </a:solidFill>
          <a:ln w="25400" algn="ctr">
            <a:noFill/>
            <a:round/>
            <a:headEnd/>
            <a:tailEnd/>
          </a:ln>
          <a:effectLst>
            <a:prstShdw prst="shdw17" dist="17961" dir="2700000">
              <a:srgbClr val="5C995C"/>
            </a:prstShdw>
          </a:effectLst>
        </p:spPr>
        <p:txBody>
          <a:bodyPr anchor="ctr"/>
          <a:lstStyle/>
          <a:p>
            <a:r>
              <a:rPr lang="ja-JP" altLang="en-US" sz="2000">
                <a:latin typeface="HG創英角ｺﾞｼｯｸUB" pitchFamily="49" charset="-128"/>
                <a:ea typeface="HG創英角ｺﾞｼｯｸUB" pitchFamily="49" charset="-128"/>
              </a:rPr>
              <a:t>１セクションにつき５分～１０分の動画</a:t>
            </a:r>
            <a:r>
              <a:rPr lang="en-US" altLang="ja-JP" sz="2000">
                <a:latin typeface="HG創英角ｺﾞｼｯｸUB" pitchFamily="49" charset="-128"/>
                <a:ea typeface="HG創英角ｺﾞｼｯｸUB" pitchFamily="49" charset="-128"/>
              </a:rPr>
              <a:t>×</a:t>
            </a:r>
            <a:r>
              <a:rPr lang="ja-JP" altLang="en-US" sz="2000">
                <a:latin typeface="HG創英角ｺﾞｼｯｸUB" pitchFamily="49" charset="-128"/>
                <a:ea typeface="HG創英角ｺﾞｼｯｸUB" pitchFamily="49" charset="-128"/>
              </a:rPr>
              <a:t>６（１時間）</a:t>
            </a:r>
            <a:r>
              <a:rPr lang="en-US" altLang="ja-JP" sz="2000">
                <a:latin typeface="HG創英角ｺﾞｼｯｸUB" pitchFamily="49" charset="-128"/>
                <a:ea typeface="HG創英角ｺﾞｼｯｸUB" pitchFamily="49" charset="-128"/>
              </a:rPr>
              <a:t>×</a:t>
            </a:r>
            <a:r>
              <a:rPr lang="ja-JP" altLang="en-US" sz="2000">
                <a:latin typeface="HG創英角ｺﾞｼｯｸUB" pitchFamily="49" charset="-128"/>
                <a:ea typeface="HG創英角ｺﾞｼｯｸUB" pitchFamily="49" charset="-128"/>
              </a:rPr>
              <a:t>１２回</a:t>
            </a:r>
            <a:endParaRPr lang="en-US" altLang="ja-JP" sz="2000">
              <a:latin typeface="HG創英角ｺﾞｼｯｸUB" pitchFamily="49" charset="-128"/>
              <a:ea typeface="HG創英角ｺﾞｼｯｸUB" pitchFamily="49" charset="-128"/>
            </a:endParaRPr>
          </a:p>
          <a:p>
            <a:r>
              <a:rPr lang="ja-JP" altLang="en-US" sz="2000">
                <a:latin typeface="HG創英角ｺﾞｼｯｸUB" pitchFamily="49" charset="-128"/>
                <a:ea typeface="HG創英角ｺﾞｼｯｸUB" pitchFamily="49" charset="-128"/>
              </a:rPr>
              <a:t>⇒約１２時間　１００本程度の動画で構成</a:t>
            </a:r>
          </a:p>
          <a:p>
            <a:r>
              <a:rPr lang="ja-JP" altLang="en-US" sz="1600">
                <a:latin typeface="HG創英角ｺﾞｼｯｸUB" pitchFamily="49" charset="-128"/>
                <a:ea typeface="HG創英角ｺﾞｼｯｸUB" pitchFamily="49" charset="-128"/>
              </a:rPr>
              <a:t>＊本の構成にもよりますが、仮にテキストが１２章ある場合</a:t>
            </a:r>
          </a:p>
        </p:txBody>
      </p:sp>
      <p:sp>
        <p:nvSpPr>
          <p:cNvPr id="22532" name="角丸四角形 6"/>
          <p:cNvSpPr>
            <a:spLocks noChangeArrowheads="1"/>
          </p:cNvSpPr>
          <p:nvPr/>
        </p:nvSpPr>
        <p:spPr bwMode="auto">
          <a:xfrm>
            <a:off x="468313" y="1700213"/>
            <a:ext cx="8215312" cy="719137"/>
          </a:xfrm>
          <a:prstGeom prst="roundRect">
            <a:avLst>
              <a:gd name="adj" fmla="val 16667"/>
            </a:avLst>
          </a:prstGeom>
          <a:solidFill>
            <a:srgbClr val="CC99FF"/>
          </a:solidFill>
          <a:ln w="25400" algn="ctr">
            <a:noFill/>
            <a:round/>
            <a:headEnd/>
            <a:tailEnd/>
          </a:ln>
          <a:effectLst>
            <a:prstShdw prst="shdw17" dist="17961" dir="2700000">
              <a:srgbClr val="7A5C99"/>
            </a:prstShdw>
          </a:effectLst>
        </p:spPr>
        <p:txBody>
          <a:bodyPr anchor="ctr"/>
          <a:lstStyle/>
          <a:p>
            <a:r>
              <a:rPr lang="ja-JP" altLang="en-US" sz="2000">
                <a:latin typeface="HG創英角ｺﾞｼｯｸUB" pitchFamily="49" charset="-128"/>
                <a:ea typeface="HG創英角ｺﾞｼｯｸUB" pitchFamily="49" charset="-128"/>
              </a:rPr>
              <a:t>約３カ月～</a:t>
            </a:r>
            <a:r>
              <a:rPr lang="en-US" altLang="ja-JP" sz="2000">
                <a:latin typeface="HG創英角ｺﾞｼｯｸUB" pitchFamily="49" charset="-128"/>
                <a:ea typeface="HG創英角ｺﾞｼｯｸUB" pitchFamily="49" charset="-128"/>
              </a:rPr>
              <a:t>6</a:t>
            </a:r>
            <a:r>
              <a:rPr lang="ja-JP" altLang="en-US" sz="2000">
                <a:latin typeface="HG創英角ｺﾞｼｯｸUB" pitchFamily="49" charset="-128"/>
                <a:ea typeface="HG創英角ｺﾞｼｯｸUB" pitchFamily="49" charset="-128"/>
              </a:rPr>
              <a:t>ヶ月で学習するシステム　</a:t>
            </a:r>
          </a:p>
          <a:p>
            <a:r>
              <a:rPr lang="ja-JP" altLang="en-US" sz="2000">
                <a:latin typeface="HG創英角ｺﾞｼｯｸUB" pitchFamily="49" charset="-128"/>
                <a:ea typeface="HG創英角ｺﾞｼｯｸUB" pitchFamily="49" charset="-128"/>
              </a:rPr>
              <a:t>ＳＮＳは</a:t>
            </a:r>
            <a:r>
              <a:rPr lang="en-US" altLang="ja-JP" sz="2000">
                <a:latin typeface="HG創英角ｺﾞｼｯｸUB" pitchFamily="49" charset="-128"/>
                <a:ea typeface="HG創英角ｺﾞｼｯｸUB" pitchFamily="49" charset="-128"/>
              </a:rPr>
              <a:t>1</a:t>
            </a:r>
            <a:r>
              <a:rPr lang="ja-JP" altLang="en-US" sz="2000">
                <a:latin typeface="HG創英角ｺﾞｼｯｸUB" pitchFamily="49" charset="-128"/>
                <a:ea typeface="HG創英角ｺﾞｼｯｸUB" pitchFamily="49" charset="-128"/>
              </a:rPr>
              <a:t>年間有効</a:t>
            </a:r>
          </a:p>
        </p:txBody>
      </p:sp>
      <p:sp>
        <p:nvSpPr>
          <p:cNvPr id="22535" name="Text Box 7"/>
          <p:cNvSpPr txBox="1">
            <a:spLocks noChangeArrowheads="1"/>
          </p:cNvSpPr>
          <p:nvPr/>
        </p:nvSpPr>
        <p:spPr bwMode="auto">
          <a:xfrm>
            <a:off x="465138" y="5157788"/>
            <a:ext cx="8678862" cy="7302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1400"/>
              <a:t>注１）動画</a:t>
            </a:r>
            <a:r>
              <a:rPr lang="en-US" altLang="ja-JP" sz="1400"/>
              <a:t>2</a:t>
            </a:r>
            <a:r>
              <a:rPr lang="ja-JP" altLang="en-US" sz="1400"/>
              <a:t>時間分を</a:t>
            </a:r>
            <a:r>
              <a:rPr lang="en-US" altLang="ja-JP" sz="1400"/>
              <a:t>DVD</a:t>
            </a:r>
            <a:r>
              <a:rPr lang="ja-JP" altLang="en-US" sz="1400"/>
              <a:t>にして販売すると仮定すると、</a:t>
            </a:r>
            <a:r>
              <a:rPr lang="en-US" altLang="ja-JP" sz="1400"/>
              <a:t>1</a:t>
            </a:r>
            <a:r>
              <a:rPr lang="ja-JP" altLang="en-US" sz="1400"/>
              <a:t>枚（</a:t>
            </a:r>
            <a:r>
              <a:rPr lang="en-US" altLang="ja-JP" sz="1400"/>
              <a:t>2</a:t>
            </a:r>
            <a:r>
              <a:rPr lang="ja-JP" altLang="en-US" sz="1400"/>
              <a:t>時間）５０００円程度の価格設定を検討しております。</a:t>
            </a:r>
          </a:p>
          <a:p>
            <a:pPr>
              <a:defRPr/>
            </a:pPr>
            <a:r>
              <a:rPr lang="ja-JP" altLang="en-US" sz="1400"/>
              <a:t>　　　ただし、現時点では</a:t>
            </a:r>
            <a:r>
              <a:rPr lang="en-US" altLang="ja-JP" sz="1400"/>
              <a:t>DVD</a:t>
            </a:r>
            <a:r>
              <a:rPr lang="ja-JP" altLang="en-US" sz="1400"/>
              <a:t>を販売することは考えておりません。</a:t>
            </a:r>
          </a:p>
          <a:p>
            <a:pPr>
              <a:defRPr/>
            </a:pPr>
            <a:r>
              <a:rPr lang="ja-JP" altLang="en-US" sz="1400"/>
              <a:t>注</a:t>
            </a:r>
            <a:r>
              <a:rPr lang="en-US" altLang="ja-JP" sz="1400"/>
              <a:t>2</a:t>
            </a:r>
            <a:r>
              <a:rPr lang="ja-JP" altLang="en-US" sz="1400"/>
              <a:t>）販売価格は２０％増で設定いたします。</a:t>
            </a:r>
          </a:p>
        </p:txBody>
      </p:sp>
      <p:sp>
        <p:nvSpPr>
          <p:cNvPr id="22534" name="角丸四角形 3"/>
          <p:cNvSpPr>
            <a:spLocks noChangeArrowheads="1"/>
          </p:cNvSpPr>
          <p:nvPr/>
        </p:nvSpPr>
        <p:spPr bwMode="auto">
          <a:xfrm>
            <a:off x="468313" y="3644900"/>
            <a:ext cx="8215312" cy="720725"/>
          </a:xfrm>
          <a:prstGeom prst="roundRect">
            <a:avLst>
              <a:gd name="adj" fmla="val 16667"/>
            </a:avLst>
          </a:prstGeom>
          <a:solidFill>
            <a:srgbClr val="FFFF00"/>
          </a:solidFill>
          <a:ln w="25400" algn="ctr">
            <a:noFill/>
            <a:round/>
            <a:headEnd/>
            <a:tailEnd/>
          </a:ln>
          <a:effectLst>
            <a:prstShdw prst="shdw17" dist="17961" dir="2700000">
              <a:srgbClr val="993D5C"/>
            </a:prstShdw>
          </a:effectLst>
        </p:spPr>
        <p:txBody>
          <a:bodyPr anchor="ctr"/>
          <a:lstStyle/>
          <a:p>
            <a:r>
              <a:rPr lang="ja-JP" altLang="en-US" sz="2000">
                <a:latin typeface="HG創英角ｺﾞｼｯｸUB" pitchFamily="49" charset="-128"/>
                <a:ea typeface="HG創英角ｺﾞｼｯｸUB" pitchFamily="49" charset="-128"/>
              </a:rPr>
              <a:t>月に</a:t>
            </a:r>
            <a:r>
              <a:rPr lang="en-US" altLang="ja-JP" sz="2000">
                <a:latin typeface="HG創英角ｺﾞｼｯｸUB" pitchFamily="49" charset="-128"/>
                <a:ea typeface="HG創英角ｺﾞｼｯｸUB" pitchFamily="49" charset="-128"/>
              </a:rPr>
              <a:t>1</a:t>
            </a:r>
            <a:r>
              <a:rPr lang="ja-JP" altLang="en-US" sz="2000">
                <a:latin typeface="HG創英角ｺﾞｼｯｸUB" pitchFamily="49" charset="-128"/>
                <a:ea typeface="HG創英角ｺﾞｼｯｸUB" pitchFamily="49" charset="-128"/>
              </a:rPr>
              <a:t>～２回　都内にて成果発表会・質問会を開催</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タイトル 1"/>
          <p:cNvSpPr>
            <a:spLocks noGrp="1"/>
          </p:cNvSpPr>
          <p:nvPr>
            <p:ph type="title" idx="4294967295"/>
          </p:nvPr>
        </p:nvSpPr>
        <p:spPr>
          <a:xfrm>
            <a:off x="1619250" y="2349500"/>
            <a:ext cx="6337300" cy="1295400"/>
          </a:xfrm>
          <a:prstGeom prst="roundRect">
            <a:avLst>
              <a:gd name="adj" fmla="val 16667"/>
            </a:avLst>
          </a:prstGeom>
          <a:solidFill>
            <a:srgbClr val="FF0066"/>
          </a:solidFill>
        </p:spPr>
        <p:txBody>
          <a:bodyPr/>
          <a:lstStyle/>
          <a:p>
            <a:pPr eaLnBrk="1" hangingPunct="1"/>
            <a:r>
              <a:rPr lang="ja-JP" altLang="en-US" sz="2400" b="1" smtClean="0"/>
              <a:t>補足説明</a:t>
            </a:r>
          </a:p>
        </p:txBody>
      </p:sp>
      <p:sp>
        <p:nvSpPr>
          <p:cNvPr id="25608" name="Text Box 8"/>
          <p:cNvSpPr txBox="1">
            <a:spLocks noChangeArrowheads="1"/>
          </p:cNvSpPr>
          <p:nvPr/>
        </p:nvSpPr>
        <p:spPr bwMode="auto">
          <a:xfrm>
            <a:off x="376238" y="482600"/>
            <a:ext cx="1841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endParaRPr lang="ja-JP"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タイトル 1"/>
          <p:cNvSpPr>
            <a:spLocks noGrp="1"/>
          </p:cNvSpPr>
          <p:nvPr>
            <p:ph type="title" idx="4294967295"/>
          </p:nvPr>
        </p:nvSpPr>
        <p:spPr>
          <a:xfrm>
            <a:off x="395288" y="0"/>
            <a:ext cx="8229600" cy="417513"/>
          </a:xfrm>
        </p:spPr>
        <p:txBody>
          <a:bodyPr/>
          <a:lstStyle/>
          <a:p>
            <a:pPr algn="l" eaLnBrk="1" hangingPunct="1"/>
            <a:r>
              <a:rPr lang="ja-JP" altLang="en-US" sz="2000" b="1" smtClean="0"/>
              <a:t>補足説明①　　受講までの流れ</a:t>
            </a:r>
          </a:p>
        </p:txBody>
      </p:sp>
      <p:pic>
        <p:nvPicPr>
          <p:cNvPr id="24578" name="Picture 5" descr="C:\Users\murofushi\AppData\Local\Microsoft\Windows\Temporary Internet Files\Content.IE5\XEJP45X3\MP900316886[1].jpg"/>
          <p:cNvPicPr>
            <a:picLocks noChangeAspect="1" noChangeArrowheads="1"/>
          </p:cNvPicPr>
          <p:nvPr/>
        </p:nvPicPr>
        <p:blipFill>
          <a:blip r:embed="rId2"/>
          <a:srcRect/>
          <a:stretch>
            <a:fillRect/>
          </a:stretch>
        </p:blipFill>
        <p:spPr bwMode="auto">
          <a:xfrm>
            <a:off x="2124075" y="765175"/>
            <a:ext cx="1150938" cy="760413"/>
          </a:xfrm>
          <a:prstGeom prst="rect">
            <a:avLst/>
          </a:prstGeom>
          <a:noFill/>
          <a:ln w="9525">
            <a:noFill/>
            <a:miter lim="800000"/>
            <a:headEnd/>
            <a:tailEnd/>
          </a:ln>
        </p:spPr>
      </p:pic>
      <p:pic>
        <p:nvPicPr>
          <p:cNvPr id="24579" name="Picture 7" descr="java02"/>
          <p:cNvPicPr>
            <a:picLocks noChangeAspect="1" noChangeArrowheads="1"/>
          </p:cNvPicPr>
          <p:nvPr/>
        </p:nvPicPr>
        <p:blipFill>
          <a:blip r:embed="rId3"/>
          <a:srcRect/>
          <a:stretch>
            <a:fillRect/>
          </a:stretch>
        </p:blipFill>
        <p:spPr bwMode="auto">
          <a:xfrm>
            <a:off x="2195513" y="3068638"/>
            <a:ext cx="1095375" cy="1095375"/>
          </a:xfrm>
          <a:prstGeom prst="rect">
            <a:avLst/>
          </a:prstGeom>
          <a:noFill/>
          <a:ln w="9525">
            <a:noFill/>
            <a:miter lim="800000"/>
            <a:headEnd/>
            <a:tailEnd/>
          </a:ln>
        </p:spPr>
      </p:pic>
      <p:sp>
        <p:nvSpPr>
          <p:cNvPr id="26632" name="Line 8"/>
          <p:cNvSpPr>
            <a:spLocks noChangeShapeType="1"/>
          </p:cNvSpPr>
          <p:nvPr/>
        </p:nvSpPr>
        <p:spPr bwMode="auto">
          <a:xfrm>
            <a:off x="3492500" y="1196975"/>
            <a:ext cx="2663825" cy="0"/>
          </a:xfrm>
          <a:prstGeom prst="line">
            <a:avLst/>
          </a:prstGeom>
          <a:noFill/>
          <a:ln w="9525">
            <a:solidFill>
              <a:schemeClr val="tx1"/>
            </a:solidFill>
            <a:round/>
            <a:headEnd/>
            <a:tailEnd type="triangle" w="med" len="med"/>
          </a:ln>
          <a:effectLst>
            <a:prstShdw prst="shdw17" dist="17961" dir="2700000">
              <a:schemeClr val="tx1">
                <a:gamma/>
                <a:shade val="60000"/>
                <a:invGamma/>
              </a:schemeClr>
            </a:prstShdw>
          </a:effectLst>
        </p:spPr>
        <p:txBody>
          <a:bodyPr/>
          <a:lstStyle/>
          <a:p>
            <a:pPr>
              <a:defRPr/>
            </a:pPr>
            <a:endParaRPr lang="ja-JP" altLang="en-US"/>
          </a:p>
        </p:txBody>
      </p:sp>
      <p:sp>
        <p:nvSpPr>
          <p:cNvPr id="26633" name="Line 9"/>
          <p:cNvSpPr>
            <a:spLocks noChangeShapeType="1"/>
          </p:cNvSpPr>
          <p:nvPr/>
        </p:nvSpPr>
        <p:spPr bwMode="auto">
          <a:xfrm flipH="1" flipV="1">
            <a:off x="3492500" y="3644900"/>
            <a:ext cx="2879725" cy="0"/>
          </a:xfrm>
          <a:prstGeom prst="line">
            <a:avLst/>
          </a:prstGeom>
          <a:noFill/>
          <a:ln w="9525">
            <a:solidFill>
              <a:schemeClr val="tx1"/>
            </a:solidFill>
            <a:round/>
            <a:headEnd/>
            <a:tailEnd type="triangle" w="med" len="med"/>
          </a:ln>
          <a:effectLst>
            <a:prstShdw prst="shdw17" dist="17961" dir="2700000">
              <a:schemeClr val="tx1">
                <a:gamma/>
                <a:shade val="60000"/>
                <a:invGamma/>
              </a:schemeClr>
            </a:prstShdw>
          </a:effectLst>
        </p:spPr>
        <p:txBody>
          <a:bodyPr/>
          <a:lstStyle/>
          <a:p>
            <a:pPr>
              <a:defRPr/>
            </a:pPr>
            <a:endParaRPr lang="ja-JP" altLang="en-US"/>
          </a:p>
        </p:txBody>
      </p:sp>
      <p:sp>
        <p:nvSpPr>
          <p:cNvPr id="24582" name="Oval 10"/>
          <p:cNvSpPr>
            <a:spLocks noChangeArrowheads="1"/>
          </p:cNvSpPr>
          <p:nvPr/>
        </p:nvSpPr>
        <p:spPr bwMode="auto">
          <a:xfrm>
            <a:off x="468313" y="908050"/>
            <a:ext cx="1223962" cy="576263"/>
          </a:xfrm>
          <a:prstGeom prst="ellipse">
            <a:avLst/>
          </a:prstGeom>
          <a:solidFill>
            <a:srgbClr val="CC99FF"/>
          </a:solidFill>
          <a:ln w="9525">
            <a:noFill/>
            <a:round/>
            <a:headEnd/>
            <a:tailEnd/>
          </a:ln>
          <a:effectLst>
            <a:prstShdw prst="shdw17" dist="17961" dir="2700000">
              <a:srgbClr val="7A5C99"/>
            </a:prstShdw>
          </a:effectLst>
        </p:spPr>
        <p:txBody>
          <a:bodyPr wrap="none" anchor="ctr"/>
          <a:lstStyle/>
          <a:p>
            <a:pPr algn="ctr"/>
            <a:r>
              <a:rPr lang="ja-JP" altLang="en-US" b="1"/>
              <a:t>申込</a:t>
            </a:r>
          </a:p>
        </p:txBody>
      </p:sp>
      <p:sp>
        <p:nvSpPr>
          <p:cNvPr id="24583" name="Oval 11"/>
          <p:cNvSpPr>
            <a:spLocks noChangeArrowheads="1"/>
          </p:cNvSpPr>
          <p:nvPr/>
        </p:nvSpPr>
        <p:spPr bwMode="auto">
          <a:xfrm>
            <a:off x="468313" y="2060575"/>
            <a:ext cx="1223962" cy="576263"/>
          </a:xfrm>
          <a:prstGeom prst="ellipse">
            <a:avLst/>
          </a:prstGeom>
          <a:solidFill>
            <a:srgbClr val="CC99FF"/>
          </a:solidFill>
          <a:ln w="9525">
            <a:noFill/>
            <a:round/>
            <a:headEnd/>
            <a:tailEnd/>
          </a:ln>
          <a:effectLst>
            <a:prstShdw prst="shdw17" dist="17961" dir="2700000">
              <a:srgbClr val="7A5C99"/>
            </a:prstShdw>
          </a:effectLst>
        </p:spPr>
        <p:txBody>
          <a:bodyPr wrap="none" anchor="ctr"/>
          <a:lstStyle/>
          <a:p>
            <a:pPr algn="ctr"/>
            <a:r>
              <a:rPr lang="ja-JP" altLang="en-US" b="1"/>
              <a:t>入金</a:t>
            </a:r>
          </a:p>
        </p:txBody>
      </p:sp>
      <p:sp>
        <p:nvSpPr>
          <p:cNvPr id="24584" name="Oval 12"/>
          <p:cNvSpPr>
            <a:spLocks noChangeArrowheads="1"/>
          </p:cNvSpPr>
          <p:nvPr/>
        </p:nvSpPr>
        <p:spPr bwMode="auto">
          <a:xfrm>
            <a:off x="468313" y="3357563"/>
            <a:ext cx="1223962" cy="576262"/>
          </a:xfrm>
          <a:prstGeom prst="ellipse">
            <a:avLst/>
          </a:prstGeom>
          <a:solidFill>
            <a:srgbClr val="CC99FF"/>
          </a:solidFill>
          <a:ln w="9525">
            <a:noFill/>
            <a:round/>
            <a:headEnd/>
            <a:tailEnd/>
          </a:ln>
          <a:effectLst>
            <a:prstShdw prst="shdw17" dist="17961" dir="2700000">
              <a:srgbClr val="7A5C99"/>
            </a:prstShdw>
          </a:effectLst>
        </p:spPr>
        <p:txBody>
          <a:bodyPr wrap="none" anchor="ctr"/>
          <a:lstStyle/>
          <a:p>
            <a:pPr algn="ctr"/>
            <a:r>
              <a:rPr lang="ja-JP" altLang="en-US" b="1"/>
              <a:t>テキスト着</a:t>
            </a:r>
          </a:p>
        </p:txBody>
      </p:sp>
      <p:sp>
        <p:nvSpPr>
          <p:cNvPr id="24585" name="Oval 14"/>
          <p:cNvSpPr>
            <a:spLocks noChangeArrowheads="1"/>
          </p:cNvSpPr>
          <p:nvPr/>
        </p:nvSpPr>
        <p:spPr bwMode="auto">
          <a:xfrm>
            <a:off x="468313" y="4724400"/>
            <a:ext cx="1223962" cy="576263"/>
          </a:xfrm>
          <a:prstGeom prst="ellipse">
            <a:avLst/>
          </a:prstGeom>
          <a:solidFill>
            <a:srgbClr val="CC99FF"/>
          </a:solidFill>
          <a:ln w="9525">
            <a:noFill/>
            <a:round/>
            <a:headEnd/>
            <a:tailEnd/>
          </a:ln>
          <a:effectLst>
            <a:prstShdw prst="shdw17" dist="17961" dir="2700000">
              <a:srgbClr val="7A5C99"/>
            </a:prstShdw>
          </a:effectLst>
        </p:spPr>
        <p:txBody>
          <a:bodyPr wrap="none" anchor="ctr"/>
          <a:lstStyle/>
          <a:p>
            <a:pPr algn="ctr"/>
            <a:r>
              <a:rPr lang="ja-JP" altLang="en-US" b="1"/>
              <a:t>受講開始</a:t>
            </a:r>
          </a:p>
        </p:txBody>
      </p:sp>
      <p:pic>
        <p:nvPicPr>
          <p:cNvPr id="24586" name="Picture 5" descr="C:\Users\murofushi\AppData\Local\Microsoft\Windows\Temporary Internet Files\Content.IE5\XEJP45X3\MP900316886[1].jpg"/>
          <p:cNvPicPr>
            <a:picLocks noChangeAspect="1" noChangeArrowheads="1"/>
          </p:cNvPicPr>
          <p:nvPr/>
        </p:nvPicPr>
        <p:blipFill>
          <a:blip r:embed="rId2"/>
          <a:srcRect/>
          <a:stretch>
            <a:fillRect/>
          </a:stretch>
        </p:blipFill>
        <p:spPr bwMode="auto">
          <a:xfrm>
            <a:off x="2051050" y="4724400"/>
            <a:ext cx="1150938" cy="760413"/>
          </a:xfrm>
          <a:prstGeom prst="rect">
            <a:avLst/>
          </a:prstGeom>
          <a:noFill/>
          <a:ln w="9525">
            <a:noFill/>
            <a:miter lim="800000"/>
            <a:headEnd/>
            <a:tailEnd/>
          </a:ln>
        </p:spPr>
      </p:pic>
      <p:pic>
        <p:nvPicPr>
          <p:cNvPr id="24587" name="Picture 14" descr="takagi"/>
          <p:cNvPicPr>
            <a:picLocks noChangeAspect="1" noChangeArrowheads="1"/>
          </p:cNvPicPr>
          <p:nvPr/>
        </p:nvPicPr>
        <p:blipFill>
          <a:blip r:embed="rId4"/>
          <a:srcRect/>
          <a:stretch>
            <a:fillRect/>
          </a:stretch>
        </p:blipFill>
        <p:spPr bwMode="auto">
          <a:xfrm>
            <a:off x="5651500" y="4508500"/>
            <a:ext cx="1123950" cy="749300"/>
          </a:xfrm>
          <a:prstGeom prst="rect">
            <a:avLst/>
          </a:prstGeom>
          <a:noFill/>
          <a:ln w="9525">
            <a:noFill/>
            <a:miter lim="800000"/>
            <a:headEnd/>
            <a:tailEnd/>
          </a:ln>
        </p:spPr>
      </p:pic>
      <p:pic>
        <p:nvPicPr>
          <p:cNvPr id="24588" name="Picture 18" descr="SNSログイン"/>
          <p:cNvPicPr>
            <a:picLocks noChangeAspect="1" noChangeArrowheads="1"/>
          </p:cNvPicPr>
          <p:nvPr/>
        </p:nvPicPr>
        <p:blipFill>
          <a:blip r:embed="rId5"/>
          <a:srcRect/>
          <a:stretch>
            <a:fillRect/>
          </a:stretch>
        </p:blipFill>
        <p:spPr bwMode="auto">
          <a:xfrm>
            <a:off x="6951663" y="4724400"/>
            <a:ext cx="1144587" cy="1873250"/>
          </a:xfrm>
          <a:prstGeom prst="rect">
            <a:avLst/>
          </a:prstGeom>
          <a:noFill/>
          <a:ln w="9525">
            <a:noFill/>
            <a:miter lim="800000"/>
            <a:headEnd/>
            <a:tailEnd/>
          </a:ln>
        </p:spPr>
      </p:pic>
      <p:sp>
        <p:nvSpPr>
          <p:cNvPr id="26642" name="Line 18"/>
          <p:cNvSpPr>
            <a:spLocks noChangeShapeType="1"/>
          </p:cNvSpPr>
          <p:nvPr/>
        </p:nvSpPr>
        <p:spPr bwMode="auto">
          <a:xfrm>
            <a:off x="3348038" y="5084763"/>
            <a:ext cx="2087562" cy="0"/>
          </a:xfrm>
          <a:prstGeom prst="line">
            <a:avLst/>
          </a:prstGeom>
          <a:noFill/>
          <a:ln w="9525">
            <a:solidFill>
              <a:schemeClr val="tx1"/>
            </a:solidFill>
            <a:prstDash val="dash"/>
            <a:round/>
            <a:headEnd/>
            <a:tailEnd type="triangle" w="med" len="med"/>
          </a:ln>
          <a:effectLst>
            <a:prstShdw prst="shdw17" dist="17961" dir="2700000">
              <a:schemeClr val="tx1">
                <a:gamma/>
                <a:shade val="60000"/>
                <a:invGamma/>
              </a:schemeClr>
            </a:prstShdw>
          </a:effectLst>
        </p:spPr>
        <p:txBody>
          <a:bodyPr/>
          <a:lstStyle/>
          <a:p>
            <a:pPr>
              <a:defRPr/>
            </a:pPr>
            <a:endParaRPr lang="ja-JP" altLang="en-US"/>
          </a:p>
        </p:txBody>
      </p:sp>
      <p:sp>
        <p:nvSpPr>
          <p:cNvPr id="26643" name="Line 19"/>
          <p:cNvSpPr>
            <a:spLocks noChangeShapeType="1"/>
          </p:cNvSpPr>
          <p:nvPr/>
        </p:nvSpPr>
        <p:spPr bwMode="auto">
          <a:xfrm>
            <a:off x="3348038" y="5229225"/>
            <a:ext cx="3529012" cy="647700"/>
          </a:xfrm>
          <a:prstGeom prst="line">
            <a:avLst/>
          </a:prstGeom>
          <a:noFill/>
          <a:ln w="9525">
            <a:solidFill>
              <a:schemeClr val="tx1"/>
            </a:solidFill>
            <a:prstDash val="dash"/>
            <a:round/>
            <a:headEnd/>
            <a:tailEnd type="triangle" w="med" len="med"/>
          </a:ln>
          <a:effectLst>
            <a:prstShdw prst="shdw17" dist="17961" dir="2700000">
              <a:schemeClr val="tx1">
                <a:gamma/>
                <a:shade val="60000"/>
                <a:invGamma/>
              </a:schemeClr>
            </a:prstShdw>
          </a:effectLst>
        </p:spPr>
        <p:txBody>
          <a:bodyPr/>
          <a:lstStyle/>
          <a:p>
            <a:pPr>
              <a:defRPr/>
            </a:pPr>
            <a:endParaRPr lang="ja-JP" altLang="en-US"/>
          </a:p>
        </p:txBody>
      </p:sp>
      <p:sp>
        <p:nvSpPr>
          <p:cNvPr id="24591" name="Oval 20"/>
          <p:cNvSpPr>
            <a:spLocks noChangeArrowheads="1"/>
          </p:cNvSpPr>
          <p:nvPr/>
        </p:nvSpPr>
        <p:spPr bwMode="auto">
          <a:xfrm>
            <a:off x="7524750" y="908050"/>
            <a:ext cx="1223963" cy="576263"/>
          </a:xfrm>
          <a:prstGeom prst="ellipse">
            <a:avLst/>
          </a:prstGeom>
          <a:solidFill>
            <a:srgbClr val="99FFCC"/>
          </a:solidFill>
          <a:ln w="9525">
            <a:noFill/>
            <a:round/>
            <a:headEnd/>
            <a:tailEnd/>
          </a:ln>
          <a:effectLst>
            <a:prstShdw prst="shdw17" dist="17961" dir="2700000">
              <a:srgbClr val="5C997A"/>
            </a:prstShdw>
          </a:effectLst>
        </p:spPr>
        <p:txBody>
          <a:bodyPr wrap="none" anchor="ctr"/>
          <a:lstStyle/>
          <a:p>
            <a:pPr algn="ctr"/>
            <a:r>
              <a:rPr lang="ja-JP" altLang="en-US" b="1"/>
              <a:t>申込受付</a:t>
            </a:r>
          </a:p>
        </p:txBody>
      </p:sp>
      <p:sp>
        <p:nvSpPr>
          <p:cNvPr id="24592" name="Oval 21"/>
          <p:cNvSpPr>
            <a:spLocks noChangeArrowheads="1"/>
          </p:cNvSpPr>
          <p:nvPr/>
        </p:nvSpPr>
        <p:spPr bwMode="auto">
          <a:xfrm>
            <a:off x="7524750" y="2060575"/>
            <a:ext cx="1223963" cy="576263"/>
          </a:xfrm>
          <a:prstGeom prst="ellipse">
            <a:avLst/>
          </a:prstGeom>
          <a:solidFill>
            <a:srgbClr val="99FFCC"/>
          </a:solidFill>
          <a:ln w="9525">
            <a:noFill/>
            <a:round/>
            <a:headEnd/>
            <a:tailEnd/>
          </a:ln>
          <a:effectLst>
            <a:prstShdw prst="shdw17" dist="17961" dir="2700000">
              <a:srgbClr val="5C997A"/>
            </a:prstShdw>
          </a:effectLst>
        </p:spPr>
        <p:txBody>
          <a:bodyPr wrap="none" anchor="ctr"/>
          <a:lstStyle/>
          <a:p>
            <a:pPr algn="ctr"/>
            <a:r>
              <a:rPr lang="ja-JP" altLang="en-US" b="1"/>
              <a:t>入金確認</a:t>
            </a:r>
          </a:p>
        </p:txBody>
      </p:sp>
      <p:sp>
        <p:nvSpPr>
          <p:cNvPr id="24593" name="Oval 22"/>
          <p:cNvSpPr>
            <a:spLocks noChangeArrowheads="1"/>
          </p:cNvSpPr>
          <p:nvPr/>
        </p:nvSpPr>
        <p:spPr bwMode="auto">
          <a:xfrm>
            <a:off x="7524750" y="3357563"/>
            <a:ext cx="1223963" cy="576262"/>
          </a:xfrm>
          <a:prstGeom prst="ellipse">
            <a:avLst/>
          </a:prstGeom>
          <a:solidFill>
            <a:srgbClr val="99FFCC"/>
          </a:solidFill>
          <a:ln w="9525">
            <a:noFill/>
            <a:round/>
            <a:headEnd/>
            <a:tailEnd/>
          </a:ln>
          <a:effectLst>
            <a:prstShdw prst="shdw17" dist="17961" dir="2700000">
              <a:srgbClr val="5C997A"/>
            </a:prstShdw>
          </a:effectLst>
        </p:spPr>
        <p:txBody>
          <a:bodyPr wrap="none" anchor="ctr"/>
          <a:lstStyle/>
          <a:p>
            <a:pPr algn="ctr"/>
            <a:r>
              <a:rPr lang="ja-JP" altLang="en-US" b="1"/>
              <a:t>テキスト送付</a:t>
            </a:r>
          </a:p>
        </p:txBody>
      </p:sp>
      <p:sp>
        <p:nvSpPr>
          <p:cNvPr id="26648" name="Line 24"/>
          <p:cNvSpPr>
            <a:spLocks noChangeShapeType="1"/>
          </p:cNvSpPr>
          <p:nvPr/>
        </p:nvSpPr>
        <p:spPr bwMode="auto">
          <a:xfrm>
            <a:off x="3563938" y="2276475"/>
            <a:ext cx="2447925" cy="0"/>
          </a:xfrm>
          <a:prstGeom prst="line">
            <a:avLst/>
          </a:prstGeom>
          <a:noFill/>
          <a:ln w="9525">
            <a:solidFill>
              <a:schemeClr val="tx1"/>
            </a:solidFill>
            <a:prstDash val="dash"/>
            <a:round/>
            <a:headEnd/>
            <a:tailEnd type="triangle" w="med" len="med"/>
          </a:ln>
          <a:effectLst>
            <a:prstShdw prst="shdw17" dist="17961" dir="2700000">
              <a:schemeClr val="tx1">
                <a:gamma/>
                <a:shade val="60000"/>
                <a:invGamma/>
              </a:schemeClr>
            </a:prstShdw>
          </a:effectLst>
        </p:spPr>
        <p:txBody>
          <a:bodyPr/>
          <a:lstStyle/>
          <a:p>
            <a:pPr>
              <a:defRPr/>
            </a:pPr>
            <a:endParaRPr lang="ja-JP" altLang="en-US"/>
          </a:p>
        </p:txBody>
      </p:sp>
      <p:sp>
        <p:nvSpPr>
          <p:cNvPr id="26649" name="Text Box 25"/>
          <p:cNvSpPr txBox="1">
            <a:spLocks noChangeArrowheads="1"/>
          </p:cNvSpPr>
          <p:nvPr/>
        </p:nvSpPr>
        <p:spPr bwMode="auto">
          <a:xfrm>
            <a:off x="1835150" y="2133600"/>
            <a:ext cx="1506538"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a:t>銀行振込など</a:t>
            </a:r>
          </a:p>
        </p:txBody>
      </p:sp>
      <p:pic>
        <p:nvPicPr>
          <p:cNvPr id="24596" name="Picture 26" descr="java02"/>
          <p:cNvPicPr>
            <a:picLocks noChangeAspect="1" noChangeArrowheads="1"/>
          </p:cNvPicPr>
          <p:nvPr/>
        </p:nvPicPr>
        <p:blipFill>
          <a:blip r:embed="rId3"/>
          <a:srcRect/>
          <a:stretch>
            <a:fillRect/>
          </a:stretch>
        </p:blipFill>
        <p:spPr bwMode="auto">
          <a:xfrm>
            <a:off x="2627313" y="5300663"/>
            <a:ext cx="865187" cy="865187"/>
          </a:xfrm>
          <a:prstGeom prst="rect">
            <a:avLst/>
          </a:prstGeom>
          <a:noFill/>
          <a:ln w="9525">
            <a:noFill/>
            <a:miter lim="800000"/>
            <a:headEnd/>
            <a:tailEnd/>
          </a:ln>
        </p:spPr>
      </p:pic>
      <p:sp>
        <p:nvSpPr>
          <p:cNvPr id="26651" name="Text Box 27"/>
          <p:cNvSpPr txBox="1">
            <a:spLocks noChangeArrowheads="1"/>
          </p:cNvSpPr>
          <p:nvPr/>
        </p:nvSpPr>
        <p:spPr bwMode="auto">
          <a:xfrm>
            <a:off x="2032000" y="338138"/>
            <a:ext cx="874713"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b="1" i="1"/>
              <a:t>受講者</a:t>
            </a:r>
          </a:p>
        </p:txBody>
      </p:sp>
      <p:sp>
        <p:nvSpPr>
          <p:cNvPr id="26652" name="Text Box 28"/>
          <p:cNvSpPr txBox="1">
            <a:spLocks noChangeArrowheads="1"/>
          </p:cNvSpPr>
          <p:nvPr/>
        </p:nvSpPr>
        <p:spPr bwMode="auto">
          <a:xfrm>
            <a:off x="7524750" y="404813"/>
            <a:ext cx="644525"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b="1" i="1"/>
              <a:t>弊社</a:t>
            </a:r>
          </a:p>
        </p:txBody>
      </p:sp>
      <p:sp>
        <p:nvSpPr>
          <p:cNvPr id="24599" name="Rectangle 23"/>
          <p:cNvSpPr>
            <a:spLocks noChangeArrowheads="1"/>
          </p:cNvSpPr>
          <p:nvPr/>
        </p:nvSpPr>
        <p:spPr bwMode="auto">
          <a:xfrm>
            <a:off x="5292725" y="3933825"/>
            <a:ext cx="2846388" cy="4572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r>
              <a:rPr lang="ja-JP" altLang="en-US" sz="1200" b="1"/>
              <a:t>受講者は、必ず</a:t>
            </a:r>
            <a:br>
              <a:rPr lang="ja-JP" altLang="en-US" sz="1200" b="1"/>
            </a:br>
            <a:r>
              <a:rPr lang="ja-JP" altLang="en-US" sz="1200" b="1"/>
              <a:t>各自１冊、当該書籍を購入するものとする</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タイトル 1"/>
          <p:cNvSpPr>
            <a:spLocks noGrp="1"/>
          </p:cNvSpPr>
          <p:nvPr>
            <p:ph type="title"/>
          </p:nvPr>
        </p:nvSpPr>
        <p:spPr>
          <a:xfrm>
            <a:off x="395288" y="0"/>
            <a:ext cx="8229600" cy="417513"/>
          </a:xfrm>
        </p:spPr>
        <p:txBody>
          <a:bodyPr/>
          <a:lstStyle/>
          <a:p>
            <a:pPr algn="l" eaLnBrk="1" hangingPunct="1"/>
            <a:r>
              <a:rPr lang="ja-JP" altLang="en-US" sz="2000" b="1" smtClean="0"/>
              <a:t>補足説明②　　</a:t>
            </a:r>
          </a:p>
        </p:txBody>
      </p:sp>
      <p:sp>
        <p:nvSpPr>
          <p:cNvPr id="25602" name="角丸四角形 3"/>
          <p:cNvSpPr>
            <a:spLocks noChangeArrowheads="1"/>
          </p:cNvSpPr>
          <p:nvPr/>
        </p:nvSpPr>
        <p:spPr bwMode="auto">
          <a:xfrm>
            <a:off x="468313" y="549275"/>
            <a:ext cx="8351837" cy="2376488"/>
          </a:xfrm>
          <a:prstGeom prst="roundRect">
            <a:avLst>
              <a:gd name="adj" fmla="val 16667"/>
            </a:avLst>
          </a:prstGeom>
          <a:solidFill>
            <a:srgbClr val="FF99FF"/>
          </a:solidFill>
          <a:ln w="25400" algn="ctr">
            <a:noFill/>
            <a:round/>
            <a:headEnd/>
            <a:tailEnd/>
          </a:ln>
          <a:effectLst>
            <a:prstShdw prst="shdw17" dist="17961" dir="2700000">
              <a:srgbClr val="556C88"/>
            </a:prstShdw>
          </a:effectLst>
        </p:spPr>
        <p:txBody>
          <a:bodyPr anchor="ctr"/>
          <a:lstStyle/>
          <a:p>
            <a:r>
              <a:rPr lang="ja-JP" altLang="en-US" sz="2000">
                <a:latin typeface="HG創英角ｺﾞｼｯｸUB" pitchFamily="49" charset="-128"/>
                <a:ea typeface="HG創英角ｺﾞｼｯｸUB" pitchFamily="49" charset="-128"/>
              </a:rPr>
              <a:t>基本的な方針</a:t>
            </a:r>
          </a:p>
          <a:p>
            <a:r>
              <a:rPr lang="ja-JP" altLang="en-US" sz="2000">
                <a:latin typeface="HG創英角ｺﾞｼｯｸUB" pitchFamily="49" charset="-128"/>
                <a:ea typeface="HG創英角ｺﾞｼｯｸUB" pitchFamily="49" charset="-128"/>
              </a:rPr>
              <a:t>・著者の考え方を極力尊重し、テキストに沿って説明します。</a:t>
            </a:r>
          </a:p>
          <a:p>
            <a:r>
              <a:rPr lang="ja-JP" altLang="en-US" sz="2000">
                <a:latin typeface="HG創英角ｺﾞｼｯｸUB" pitchFamily="49" charset="-128"/>
                <a:ea typeface="HG創英角ｺﾞｼｯｸUB" pitchFamily="49" charset="-128"/>
              </a:rPr>
              <a:t>・紙面の都合上などで説明不足と思われる箇所については、</a:t>
            </a:r>
          </a:p>
          <a:p>
            <a:r>
              <a:rPr lang="ja-JP" altLang="en-US" sz="2000">
                <a:latin typeface="HG創英角ｺﾞｼｯｸUB" pitchFamily="49" charset="-128"/>
                <a:ea typeface="HG創英角ｺﾞｼｯｸUB" pitchFamily="49" charset="-128"/>
              </a:rPr>
              <a:t>　補足の説明を加えます。</a:t>
            </a:r>
          </a:p>
          <a:p>
            <a:r>
              <a:rPr lang="ja-JP" altLang="en-US" sz="2000">
                <a:latin typeface="HG創英角ｺﾞｼｯｸUB" pitchFamily="49" charset="-128"/>
                <a:ea typeface="HG創英角ｺﾞｼｯｸUB" pitchFamily="49" charset="-128"/>
              </a:rPr>
              <a:t>・著者から、「このように説明してほしい」等の注文がいただければ、</a:t>
            </a:r>
          </a:p>
          <a:p>
            <a:r>
              <a:rPr lang="ja-JP" altLang="en-US" sz="2000">
                <a:latin typeface="HG創英角ｺﾞｼｯｸUB" pitchFamily="49" charset="-128"/>
                <a:ea typeface="HG創英角ｺﾞｼｯｸUB" pitchFamily="49" charset="-128"/>
              </a:rPr>
              <a:t>　非常に助かります。</a:t>
            </a:r>
          </a:p>
        </p:txBody>
      </p:sp>
      <p:sp>
        <p:nvSpPr>
          <p:cNvPr id="25603" name="メモ 5"/>
          <p:cNvSpPr>
            <a:spLocks noChangeArrowheads="1"/>
          </p:cNvSpPr>
          <p:nvPr/>
        </p:nvSpPr>
        <p:spPr bwMode="auto">
          <a:xfrm>
            <a:off x="468313" y="3284538"/>
            <a:ext cx="8424862" cy="2449512"/>
          </a:xfrm>
          <a:prstGeom prst="foldedCorner">
            <a:avLst>
              <a:gd name="adj" fmla="val 16667"/>
            </a:avLst>
          </a:prstGeom>
          <a:solidFill>
            <a:srgbClr val="99FF99"/>
          </a:solidFill>
          <a:ln w="25400" algn="ctr">
            <a:noFill/>
            <a:round/>
            <a:headEnd/>
            <a:tailEnd/>
          </a:ln>
          <a:effectLst>
            <a:prstShdw prst="shdw17" dist="17961" dir="2700000">
              <a:srgbClr val="5C995C"/>
            </a:prstShdw>
          </a:effectLst>
        </p:spPr>
        <p:txBody>
          <a:bodyPr/>
          <a:lstStyle/>
          <a:p>
            <a:r>
              <a:rPr lang="ja-JP" altLang="en-US" sz="2000" b="1">
                <a:latin typeface="HG平成角ｺﾞｼｯｸ体W9"/>
                <a:ea typeface="HG平成角ｺﾞｼｯｸ体W9"/>
                <a:cs typeface="HG平成角ｺﾞｼｯｸ体W9"/>
              </a:rPr>
              <a:t>著作権料について</a:t>
            </a:r>
            <a:endParaRPr lang="en-US" altLang="ja-JP" sz="2000" b="1">
              <a:latin typeface="HG平成角ｺﾞｼｯｸ体W9"/>
              <a:ea typeface="HG平成角ｺﾞｼｯｸ体W9"/>
              <a:cs typeface="HG平成角ｺﾞｼｯｸ体W9"/>
            </a:endParaRPr>
          </a:p>
          <a:p>
            <a:r>
              <a:rPr lang="ja-JP" altLang="en-US" sz="2000">
                <a:latin typeface="HG平成角ｺﾞｼｯｸ体W9"/>
                <a:ea typeface="HG平成角ｺﾞｼｯｸ体W9"/>
                <a:cs typeface="HG平成角ｺﾞｼｯｸ体W9"/>
              </a:rPr>
              <a:t>・</a:t>
            </a:r>
            <a:r>
              <a:rPr lang="ja-JP" altLang="en-US"/>
              <a:t>受講料の</a:t>
            </a:r>
            <a:r>
              <a:rPr lang="en-US" altLang="ja-JP"/>
              <a:t>7.5</a:t>
            </a:r>
            <a:r>
              <a:rPr lang="ja-JP" altLang="en-US"/>
              <a:t>％　</a:t>
            </a:r>
            <a:br>
              <a:rPr lang="ja-JP" altLang="en-US"/>
            </a:br>
            <a:r>
              <a:rPr lang="ja-JP" altLang="en-US"/>
              <a:t>　</a:t>
            </a:r>
            <a:r>
              <a:rPr lang="ja-JP" altLang="en-US" sz="1600" b="1" i="1"/>
              <a:t>＊ただし、書籍と違い一定の価格ということは困難と思いますので　実売価格の</a:t>
            </a:r>
            <a:r>
              <a:rPr lang="en-US" altLang="ja-JP" sz="1600" b="1" i="1"/>
              <a:t>7.5%</a:t>
            </a:r>
            <a:r>
              <a:rPr lang="ja-JP" altLang="en-US" sz="1600" b="1" i="1"/>
              <a:t>でお願いできれば、と考えています。</a:t>
            </a:r>
          </a:p>
          <a:p>
            <a:r>
              <a:rPr lang="ja-JP" altLang="en-US" sz="1600" b="1" i="1"/>
              <a:t>　＊＊その場合は、ひとりひとりにつき、いくらだったかというリストを提出いたします。（個人情報は除きます）。</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角丸四角形 11"/>
          <p:cNvSpPr>
            <a:spLocks noChangeArrowheads="1"/>
          </p:cNvSpPr>
          <p:nvPr/>
        </p:nvSpPr>
        <p:spPr bwMode="auto">
          <a:xfrm>
            <a:off x="5076825" y="549275"/>
            <a:ext cx="3671888" cy="2879725"/>
          </a:xfrm>
          <a:prstGeom prst="roundRect">
            <a:avLst>
              <a:gd name="adj" fmla="val 16667"/>
            </a:avLst>
          </a:prstGeom>
          <a:solidFill>
            <a:srgbClr val="CCFF66"/>
          </a:solidFill>
          <a:ln w="25400" algn="ctr">
            <a:noFill/>
            <a:round/>
            <a:headEnd/>
            <a:tailEnd/>
          </a:ln>
          <a:effectLst>
            <a:prstShdw prst="shdw17" dist="17961" dir="2700000">
              <a:srgbClr val="7A993D"/>
            </a:prstShdw>
          </a:effectLst>
        </p:spPr>
        <p:txBody>
          <a:bodyPr/>
          <a:lstStyle/>
          <a:p>
            <a:r>
              <a:rPr lang="ja-JP" altLang="en-US" b="1">
                <a:latin typeface="Calibri" pitchFamily="34" charset="0"/>
              </a:rPr>
              <a:t>わかりやすい演出での</a:t>
            </a:r>
          </a:p>
          <a:p>
            <a:r>
              <a:rPr lang="ja-JP" altLang="en-US" b="1">
                <a:latin typeface="Calibri" pitchFamily="34" charset="0"/>
              </a:rPr>
              <a:t>　動画をインターネットで！</a:t>
            </a:r>
          </a:p>
        </p:txBody>
      </p:sp>
      <p:sp>
        <p:nvSpPr>
          <p:cNvPr id="14338" name="タイトル 1"/>
          <p:cNvSpPr>
            <a:spLocks noGrp="1"/>
          </p:cNvSpPr>
          <p:nvPr>
            <p:ph type="title"/>
          </p:nvPr>
        </p:nvSpPr>
        <p:spPr>
          <a:xfrm>
            <a:off x="457200" y="0"/>
            <a:ext cx="8229600" cy="417513"/>
          </a:xfrm>
        </p:spPr>
        <p:txBody>
          <a:bodyPr/>
          <a:lstStyle/>
          <a:p>
            <a:pPr algn="l" eaLnBrk="1" hangingPunct="1"/>
            <a:r>
              <a:rPr lang="en-US" altLang="ja-JP" sz="2000" b="1" smtClean="0"/>
              <a:t>Step</a:t>
            </a:r>
            <a:r>
              <a:rPr lang="ja-JP" altLang="en-US" sz="2000" b="1" smtClean="0"/>
              <a:t>　</a:t>
            </a:r>
            <a:r>
              <a:rPr lang="en-US" altLang="ja-JP" sz="2000" b="1" smtClean="0"/>
              <a:t>Up</a:t>
            </a:r>
            <a:r>
              <a:rPr lang="ja-JP" altLang="en-US" sz="2000" b="1" smtClean="0"/>
              <a:t>　</a:t>
            </a:r>
            <a:r>
              <a:rPr lang="en-US" altLang="ja-JP" sz="2000" b="1" smtClean="0"/>
              <a:t>School</a:t>
            </a:r>
            <a:r>
              <a:rPr lang="ja-JP" altLang="en-US" sz="2000" b="1" smtClean="0"/>
              <a:t>　</a:t>
            </a:r>
            <a:r>
              <a:rPr lang="en-US" altLang="ja-JP" sz="2000" b="1" smtClean="0"/>
              <a:t>On</a:t>
            </a:r>
            <a:r>
              <a:rPr lang="ja-JP" altLang="en-US" sz="2000" b="1" smtClean="0"/>
              <a:t>　</a:t>
            </a:r>
            <a:r>
              <a:rPr lang="en-US" altLang="ja-JP" sz="2000" b="1" smtClean="0"/>
              <a:t>Line</a:t>
            </a:r>
            <a:r>
              <a:rPr lang="ja-JP" altLang="en-US" sz="2000" b="1" smtClean="0"/>
              <a:t>とは？  ～ＳＮＳラーニングシステム～</a:t>
            </a:r>
          </a:p>
        </p:txBody>
      </p:sp>
      <p:sp>
        <p:nvSpPr>
          <p:cNvPr id="14339" name="角丸四角形 2"/>
          <p:cNvSpPr>
            <a:spLocks noChangeArrowheads="1"/>
          </p:cNvSpPr>
          <p:nvPr/>
        </p:nvSpPr>
        <p:spPr bwMode="auto">
          <a:xfrm>
            <a:off x="250825" y="549275"/>
            <a:ext cx="3673475" cy="2879725"/>
          </a:xfrm>
          <a:prstGeom prst="roundRect">
            <a:avLst>
              <a:gd name="adj" fmla="val 16667"/>
            </a:avLst>
          </a:prstGeom>
          <a:solidFill>
            <a:srgbClr val="FF6699"/>
          </a:solidFill>
          <a:ln w="25400" algn="ctr">
            <a:noFill/>
            <a:round/>
            <a:headEnd/>
            <a:tailEnd/>
          </a:ln>
          <a:effectLst>
            <a:prstShdw prst="shdw17" dist="17961" dir="2700000">
              <a:srgbClr val="993D5C"/>
            </a:prstShdw>
          </a:effectLst>
        </p:spPr>
        <p:txBody>
          <a:bodyPr/>
          <a:lstStyle/>
          <a:p>
            <a:r>
              <a:rPr lang="ja-JP" altLang="en-US" sz="2000" b="1">
                <a:latin typeface="Calibri" pitchFamily="34" charset="0"/>
              </a:rPr>
              <a:t>市販本をテキストに！！</a:t>
            </a:r>
          </a:p>
        </p:txBody>
      </p:sp>
      <p:sp>
        <p:nvSpPr>
          <p:cNvPr id="14340" name="角丸四角形 8"/>
          <p:cNvSpPr>
            <a:spLocks noChangeArrowheads="1"/>
          </p:cNvSpPr>
          <p:nvPr/>
        </p:nvSpPr>
        <p:spPr bwMode="auto">
          <a:xfrm>
            <a:off x="5148263" y="3716338"/>
            <a:ext cx="3816350" cy="2881312"/>
          </a:xfrm>
          <a:prstGeom prst="roundRect">
            <a:avLst>
              <a:gd name="adj" fmla="val 16667"/>
            </a:avLst>
          </a:prstGeom>
          <a:solidFill>
            <a:srgbClr val="FF9933"/>
          </a:solidFill>
          <a:ln w="25400" algn="ctr">
            <a:noFill/>
            <a:round/>
            <a:headEnd/>
            <a:tailEnd/>
          </a:ln>
          <a:effectLst>
            <a:prstShdw prst="shdw17" dist="17961" dir="2700000">
              <a:srgbClr val="995C1F"/>
            </a:prstShdw>
          </a:effectLst>
        </p:spPr>
        <p:txBody>
          <a:bodyPr/>
          <a:lstStyle/>
          <a:p>
            <a:endParaRPr lang="ja-JP" altLang="en-US" b="1">
              <a:latin typeface="Calibri" pitchFamily="34" charset="0"/>
            </a:endParaRPr>
          </a:p>
          <a:p>
            <a:r>
              <a:rPr lang="ja-JP" altLang="en-US" b="1">
                <a:latin typeface="Calibri" pitchFamily="34" charset="0"/>
              </a:rPr>
              <a:t>ＳＮＳをつかったコミュニケーション</a:t>
            </a:r>
            <a:endParaRPr lang="en-US" altLang="ja-JP" b="1">
              <a:latin typeface="Calibri" pitchFamily="34" charset="0"/>
            </a:endParaRPr>
          </a:p>
          <a:p>
            <a:r>
              <a:rPr lang="ja-JP" altLang="en-US" b="1">
                <a:latin typeface="Calibri" pitchFamily="34" charset="0"/>
              </a:rPr>
              <a:t>講師に気軽に質問できる</a:t>
            </a:r>
            <a:endParaRPr lang="en-US" altLang="ja-JP" b="1">
              <a:latin typeface="Calibri" pitchFamily="34" charset="0"/>
            </a:endParaRPr>
          </a:p>
          <a:p>
            <a:r>
              <a:rPr lang="ja-JP" altLang="en-US" b="1">
                <a:latin typeface="Calibri" pitchFamily="34" charset="0"/>
              </a:rPr>
              <a:t>生徒同士で情報交換したり</a:t>
            </a:r>
            <a:endParaRPr lang="en-US" altLang="ja-JP" b="1">
              <a:latin typeface="Calibri" pitchFamily="34" charset="0"/>
            </a:endParaRPr>
          </a:p>
          <a:p>
            <a:r>
              <a:rPr lang="ja-JP" altLang="en-US" b="1">
                <a:latin typeface="Calibri" pitchFamily="34" charset="0"/>
              </a:rPr>
              <a:t>いっしょにプログラム開発を進める</a:t>
            </a:r>
            <a:endParaRPr lang="en-US" altLang="ja-JP" b="1">
              <a:latin typeface="Calibri" pitchFamily="34" charset="0"/>
            </a:endParaRPr>
          </a:p>
          <a:p>
            <a:r>
              <a:rPr lang="ja-JP" altLang="en-US" b="1">
                <a:latin typeface="Calibri" pitchFamily="34" charset="0"/>
              </a:rPr>
              <a:t>ことができる！</a:t>
            </a:r>
            <a:endParaRPr lang="en-US" altLang="ja-JP" b="1">
              <a:latin typeface="Calibri" pitchFamily="34" charset="0"/>
            </a:endParaRPr>
          </a:p>
        </p:txBody>
      </p:sp>
      <p:pic>
        <p:nvPicPr>
          <p:cNvPr id="14341" name="図 12" descr="php1.jpg"/>
          <p:cNvPicPr>
            <a:picLocks noChangeAspect="1"/>
          </p:cNvPicPr>
          <p:nvPr/>
        </p:nvPicPr>
        <p:blipFill>
          <a:blip r:embed="rId2"/>
          <a:srcRect/>
          <a:stretch>
            <a:fillRect/>
          </a:stretch>
        </p:blipFill>
        <p:spPr bwMode="auto">
          <a:xfrm>
            <a:off x="468313" y="1196975"/>
            <a:ext cx="1095375" cy="1095375"/>
          </a:xfrm>
          <a:prstGeom prst="rect">
            <a:avLst/>
          </a:prstGeom>
          <a:noFill/>
          <a:ln w="9525">
            <a:noFill/>
            <a:miter lim="800000"/>
            <a:headEnd/>
            <a:tailEnd/>
          </a:ln>
        </p:spPr>
      </p:pic>
      <p:pic>
        <p:nvPicPr>
          <p:cNvPr id="14342" name="図 13" descr="php3.jpg"/>
          <p:cNvPicPr>
            <a:picLocks noChangeAspect="1"/>
          </p:cNvPicPr>
          <p:nvPr/>
        </p:nvPicPr>
        <p:blipFill>
          <a:blip r:embed="rId3"/>
          <a:srcRect/>
          <a:stretch>
            <a:fillRect/>
          </a:stretch>
        </p:blipFill>
        <p:spPr bwMode="auto">
          <a:xfrm>
            <a:off x="1331913" y="1557338"/>
            <a:ext cx="1095375" cy="1095375"/>
          </a:xfrm>
          <a:prstGeom prst="rect">
            <a:avLst/>
          </a:prstGeom>
          <a:noFill/>
          <a:ln w="9525">
            <a:noFill/>
            <a:miter lim="800000"/>
            <a:headEnd/>
            <a:tailEnd/>
          </a:ln>
        </p:spPr>
      </p:pic>
      <p:pic>
        <p:nvPicPr>
          <p:cNvPr id="14343" name="図 14" descr="php5.jpg"/>
          <p:cNvPicPr>
            <a:picLocks noChangeAspect="1"/>
          </p:cNvPicPr>
          <p:nvPr/>
        </p:nvPicPr>
        <p:blipFill>
          <a:blip r:embed="rId4"/>
          <a:srcRect/>
          <a:stretch>
            <a:fillRect/>
          </a:stretch>
        </p:blipFill>
        <p:spPr bwMode="auto">
          <a:xfrm>
            <a:off x="2411413" y="1341438"/>
            <a:ext cx="1095375" cy="1095375"/>
          </a:xfrm>
          <a:prstGeom prst="rect">
            <a:avLst/>
          </a:prstGeom>
          <a:noFill/>
          <a:ln w="9525">
            <a:noFill/>
            <a:miter lim="800000"/>
            <a:headEnd/>
            <a:tailEnd/>
          </a:ln>
        </p:spPr>
      </p:pic>
      <p:sp>
        <p:nvSpPr>
          <p:cNvPr id="14344" name="角丸四角形 16"/>
          <p:cNvSpPr>
            <a:spLocks noChangeArrowheads="1"/>
          </p:cNvSpPr>
          <p:nvPr/>
        </p:nvSpPr>
        <p:spPr bwMode="auto">
          <a:xfrm>
            <a:off x="250825" y="3716338"/>
            <a:ext cx="3744913" cy="2881312"/>
          </a:xfrm>
          <a:prstGeom prst="roundRect">
            <a:avLst>
              <a:gd name="adj" fmla="val 16667"/>
            </a:avLst>
          </a:prstGeom>
          <a:solidFill>
            <a:srgbClr val="66FF99"/>
          </a:solidFill>
          <a:ln w="25400" algn="ctr">
            <a:noFill/>
            <a:round/>
            <a:headEnd/>
            <a:tailEnd/>
          </a:ln>
          <a:effectLst>
            <a:prstShdw prst="shdw17" dist="17961" dir="2700000">
              <a:srgbClr val="3D995C"/>
            </a:prstShdw>
          </a:effectLst>
        </p:spPr>
        <p:txBody>
          <a:bodyPr/>
          <a:lstStyle/>
          <a:p>
            <a:r>
              <a:rPr lang="ja-JP" altLang="en-US" b="1">
                <a:latin typeface="Calibri" pitchFamily="34" charset="0"/>
              </a:rPr>
              <a:t>開発環境つき！</a:t>
            </a:r>
            <a:endParaRPr lang="en-US" altLang="ja-JP" b="1">
              <a:latin typeface="Calibri" pitchFamily="34" charset="0"/>
            </a:endParaRPr>
          </a:p>
          <a:p>
            <a:endParaRPr lang="en-US" altLang="ja-JP" b="1">
              <a:latin typeface="Calibri" pitchFamily="34" charset="0"/>
            </a:endParaRPr>
          </a:p>
          <a:p>
            <a:r>
              <a:rPr lang="ja-JP" altLang="en-US" b="1">
                <a:latin typeface="Calibri" pitchFamily="34" charset="0"/>
              </a:rPr>
              <a:t>そのままプログラムを入力して</a:t>
            </a:r>
            <a:endParaRPr lang="en-US" altLang="ja-JP" b="1">
              <a:latin typeface="Calibri" pitchFamily="34" charset="0"/>
            </a:endParaRPr>
          </a:p>
          <a:p>
            <a:r>
              <a:rPr lang="ja-JP" altLang="en-US" b="1">
                <a:latin typeface="Calibri" pitchFamily="34" charset="0"/>
              </a:rPr>
              <a:t>実際に動かすことができる！</a:t>
            </a:r>
          </a:p>
        </p:txBody>
      </p:sp>
      <p:pic>
        <p:nvPicPr>
          <p:cNvPr id="14345" name="Picture 8" descr="C:\Users\murofushi\AppData\Local\Microsoft\Windows\Temporary Internet Files\Content.IE5\HAQS4Q6P\MPj04304910000[1].jpg"/>
          <p:cNvPicPr>
            <a:picLocks noChangeAspect="1" noChangeArrowheads="1"/>
          </p:cNvPicPr>
          <p:nvPr/>
        </p:nvPicPr>
        <p:blipFill>
          <a:blip r:embed="rId5"/>
          <a:srcRect/>
          <a:stretch>
            <a:fillRect/>
          </a:stretch>
        </p:blipFill>
        <p:spPr bwMode="auto">
          <a:xfrm>
            <a:off x="1692275" y="5013325"/>
            <a:ext cx="1644650" cy="1357313"/>
          </a:xfrm>
          <a:prstGeom prst="rect">
            <a:avLst/>
          </a:prstGeom>
          <a:noFill/>
          <a:ln w="9525">
            <a:noFill/>
            <a:miter lim="800000"/>
            <a:headEnd/>
            <a:tailEnd/>
          </a:ln>
        </p:spPr>
      </p:pic>
      <p:pic>
        <p:nvPicPr>
          <p:cNvPr id="14346" name="Picture 4" descr="C:\Users\murofushi\AppData\Local\Microsoft\Windows\Temporary Internet Files\Content.IE5\4HIFCD6J\MP900401771[1].jpg"/>
          <p:cNvPicPr>
            <a:picLocks noChangeAspect="1" noChangeArrowheads="1"/>
          </p:cNvPicPr>
          <p:nvPr/>
        </p:nvPicPr>
        <p:blipFill>
          <a:blip r:embed="rId6"/>
          <a:srcRect/>
          <a:stretch>
            <a:fillRect/>
          </a:stretch>
        </p:blipFill>
        <p:spPr bwMode="auto">
          <a:xfrm>
            <a:off x="7235825" y="5335588"/>
            <a:ext cx="1439863" cy="1073150"/>
          </a:xfrm>
          <a:prstGeom prst="rect">
            <a:avLst/>
          </a:prstGeom>
          <a:noFill/>
          <a:ln w="9525">
            <a:noFill/>
            <a:miter lim="800000"/>
            <a:headEnd/>
            <a:tailEnd/>
          </a:ln>
        </p:spPr>
      </p:pic>
      <p:pic>
        <p:nvPicPr>
          <p:cNvPr id="14347" name="Picture 14" descr="takagi"/>
          <p:cNvPicPr>
            <a:picLocks noChangeAspect="1" noChangeArrowheads="1"/>
          </p:cNvPicPr>
          <p:nvPr/>
        </p:nvPicPr>
        <p:blipFill>
          <a:blip r:embed="rId7"/>
          <a:srcRect/>
          <a:stretch>
            <a:fillRect/>
          </a:stretch>
        </p:blipFill>
        <p:spPr bwMode="auto">
          <a:xfrm>
            <a:off x="6084888" y="1484313"/>
            <a:ext cx="2232025" cy="1517650"/>
          </a:xfrm>
          <a:prstGeom prst="rect">
            <a:avLst/>
          </a:prstGeom>
          <a:noFill/>
          <a:ln w="9525">
            <a:noFill/>
            <a:miter lim="800000"/>
            <a:headEnd/>
            <a:tailEnd/>
          </a:ln>
        </p:spPr>
      </p:pic>
      <p:pic>
        <p:nvPicPr>
          <p:cNvPr id="14348" name="Picture 15" descr="DL042_L"/>
          <p:cNvPicPr>
            <a:picLocks noChangeAspect="1" noChangeArrowheads="1"/>
          </p:cNvPicPr>
          <p:nvPr/>
        </p:nvPicPr>
        <p:blipFill>
          <a:blip r:embed="rId8"/>
          <a:srcRect/>
          <a:stretch>
            <a:fillRect/>
          </a:stretch>
        </p:blipFill>
        <p:spPr bwMode="auto">
          <a:xfrm>
            <a:off x="3059113" y="1916113"/>
            <a:ext cx="2808287" cy="2106612"/>
          </a:xfrm>
          <a:prstGeom prst="rect">
            <a:avLst/>
          </a:prstGeom>
          <a:noFill/>
          <a:ln w="9525">
            <a:noFill/>
            <a:miter lim="800000"/>
            <a:headEnd/>
            <a:tailEnd/>
          </a:ln>
        </p:spPr>
      </p:pic>
      <p:sp>
        <p:nvSpPr>
          <p:cNvPr id="14350" name="Text Box 14"/>
          <p:cNvSpPr txBox="1">
            <a:spLocks noChangeArrowheads="1"/>
          </p:cNvSpPr>
          <p:nvPr/>
        </p:nvSpPr>
        <p:spPr bwMode="auto">
          <a:xfrm>
            <a:off x="3203575" y="3573463"/>
            <a:ext cx="2592388" cy="366712"/>
          </a:xfrm>
          <a:prstGeom prst="rect">
            <a:avLst/>
          </a:prstGeom>
          <a:noFill/>
          <a:ln w="9525">
            <a:noFill/>
            <a:miter lim="800000"/>
            <a:headEnd/>
            <a:tailEnd/>
          </a:ln>
          <a:effectLst>
            <a:prstShdw prst="shdw17" dist="17961" dir="2700000">
              <a:schemeClr val="bg1">
                <a:gamma/>
                <a:shade val="60000"/>
                <a:invGamma/>
              </a:schemeClr>
            </a:prstShdw>
          </a:effectLst>
        </p:spPr>
        <p:txBody>
          <a:bodyPr>
            <a:spAutoFit/>
          </a:bodyPr>
          <a:lstStyle/>
          <a:p>
            <a:pPr>
              <a:defRPr/>
            </a:pPr>
            <a:r>
              <a:rPr lang="ja-JP" altLang="en-US" b="1">
                <a:solidFill>
                  <a:schemeClr val="bg1"/>
                </a:solidFill>
              </a:rPr>
              <a:t>みんなで一緒に学ぶ！</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タイトル 1"/>
          <p:cNvSpPr>
            <a:spLocks noGrp="1"/>
          </p:cNvSpPr>
          <p:nvPr>
            <p:ph type="title"/>
          </p:nvPr>
        </p:nvSpPr>
        <p:spPr>
          <a:xfrm>
            <a:off x="395288" y="0"/>
            <a:ext cx="8229600" cy="417513"/>
          </a:xfrm>
        </p:spPr>
        <p:txBody>
          <a:bodyPr/>
          <a:lstStyle/>
          <a:p>
            <a:pPr algn="l" eaLnBrk="1" hangingPunct="1"/>
            <a:r>
              <a:rPr lang="ja-JP" altLang="en-US" sz="2000" b="1" smtClean="0"/>
              <a:t>従来の集合教育の問題点</a:t>
            </a:r>
          </a:p>
        </p:txBody>
      </p:sp>
      <p:sp>
        <p:nvSpPr>
          <p:cNvPr id="15362" name="テキスト ボックス 3"/>
          <p:cNvSpPr txBox="1">
            <a:spLocks noChangeArrowheads="1"/>
          </p:cNvSpPr>
          <p:nvPr/>
        </p:nvSpPr>
        <p:spPr bwMode="auto">
          <a:xfrm>
            <a:off x="323850" y="1700213"/>
            <a:ext cx="8424863" cy="1739900"/>
          </a:xfrm>
          <a:prstGeom prst="rect">
            <a:avLst/>
          </a:prstGeom>
          <a:noFill/>
          <a:ln w="9525">
            <a:noFill/>
            <a:miter lim="800000"/>
            <a:headEnd/>
            <a:tailEnd/>
          </a:ln>
        </p:spPr>
        <p:txBody>
          <a:bodyPr>
            <a:spAutoFit/>
          </a:bodyPr>
          <a:lstStyle/>
          <a:p>
            <a:r>
              <a:rPr lang="ja-JP" altLang="en-US" b="1">
                <a:latin typeface="Calibri" pitchFamily="34" charset="0"/>
              </a:rPr>
              <a:t>教える側の問題点</a:t>
            </a:r>
            <a:endParaRPr lang="en-US" altLang="ja-JP" b="1">
              <a:latin typeface="Calibri" pitchFamily="34" charset="0"/>
            </a:endParaRPr>
          </a:p>
          <a:p>
            <a:r>
              <a:rPr lang="ja-JP" altLang="en-US">
                <a:latin typeface="Calibri" pitchFamily="34" charset="0"/>
              </a:rPr>
              <a:t>理解度の遅れている受講生、キー入力の遅い受講生など進みの遅い受講生に合わせるとクラス全体の進捗に影響が出てしまう。かといって、落ちこぼれをつくるわけにはいかないことに悩み、毛が抜ける毎日。</a:t>
            </a:r>
            <a:endParaRPr lang="en-US" altLang="ja-JP">
              <a:latin typeface="Calibri" pitchFamily="34" charset="0"/>
            </a:endParaRPr>
          </a:p>
          <a:p>
            <a:r>
              <a:rPr lang="ja-JP" altLang="en-US">
                <a:latin typeface="Calibri" pitchFamily="34" charset="0"/>
              </a:rPr>
              <a:t>時間が限られているので、一人ひとりの進み具合、問題点の解決に時間をかけることができない。</a:t>
            </a:r>
            <a:endParaRPr lang="en-US" altLang="ja-JP">
              <a:latin typeface="Calibri" pitchFamily="34" charset="0"/>
            </a:endParaRPr>
          </a:p>
        </p:txBody>
      </p:sp>
      <p:sp>
        <p:nvSpPr>
          <p:cNvPr id="15363" name="テキスト ボックス 4"/>
          <p:cNvSpPr txBox="1">
            <a:spLocks noChangeArrowheads="1"/>
          </p:cNvSpPr>
          <p:nvPr/>
        </p:nvSpPr>
        <p:spPr bwMode="auto">
          <a:xfrm>
            <a:off x="2771775" y="404813"/>
            <a:ext cx="5610225" cy="1477962"/>
          </a:xfrm>
          <a:prstGeom prst="rect">
            <a:avLst/>
          </a:prstGeom>
          <a:noFill/>
          <a:ln w="9525">
            <a:noFill/>
            <a:miter lim="800000"/>
            <a:headEnd/>
            <a:tailEnd/>
          </a:ln>
        </p:spPr>
        <p:txBody>
          <a:bodyPr>
            <a:spAutoFit/>
          </a:bodyPr>
          <a:lstStyle/>
          <a:p>
            <a:r>
              <a:rPr lang="ja-JP" altLang="en-US" b="1">
                <a:latin typeface="Calibri" pitchFamily="34" charset="0"/>
              </a:rPr>
              <a:t>受講生の問題点</a:t>
            </a:r>
            <a:endParaRPr lang="en-US" altLang="ja-JP" b="1">
              <a:latin typeface="Calibri" pitchFamily="34" charset="0"/>
            </a:endParaRPr>
          </a:p>
          <a:p>
            <a:r>
              <a:rPr lang="ja-JP" altLang="en-US">
                <a:latin typeface="Calibri" pitchFamily="34" charset="0"/>
              </a:rPr>
              <a:t>・時間を拘束される</a:t>
            </a:r>
            <a:endParaRPr lang="en-US" altLang="ja-JP">
              <a:latin typeface="Calibri" pitchFamily="34" charset="0"/>
            </a:endParaRPr>
          </a:p>
          <a:p>
            <a:r>
              <a:rPr lang="ja-JP" altLang="en-US">
                <a:latin typeface="Calibri" pitchFamily="34" charset="0"/>
              </a:rPr>
              <a:t>・仕事や個人的な都合で休めない</a:t>
            </a:r>
            <a:endParaRPr lang="en-US" altLang="ja-JP">
              <a:latin typeface="Calibri" pitchFamily="34" charset="0"/>
            </a:endParaRPr>
          </a:p>
          <a:p>
            <a:r>
              <a:rPr lang="ja-JP" altLang="en-US">
                <a:latin typeface="Calibri" pitchFamily="34" charset="0"/>
              </a:rPr>
              <a:t>・他の人に迷惑をかけることになりそうで、気軽に質問できない</a:t>
            </a:r>
            <a:endParaRPr lang="en-US" altLang="ja-JP">
              <a:latin typeface="Calibri" pitchFamily="34" charset="0"/>
            </a:endParaRPr>
          </a:p>
        </p:txBody>
      </p:sp>
      <p:sp>
        <p:nvSpPr>
          <p:cNvPr id="15364" name="テキスト ボックス 5"/>
          <p:cNvSpPr txBox="1">
            <a:spLocks noChangeArrowheads="1"/>
          </p:cNvSpPr>
          <p:nvPr/>
        </p:nvSpPr>
        <p:spPr bwMode="auto">
          <a:xfrm>
            <a:off x="179388" y="3933825"/>
            <a:ext cx="8424862" cy="2862263"/>
          </a:xfrm>
          <a:prstGeom prst="rect">
            <a:avLst/>
          </a:prstGeom>
          <a:noFill/>
          <a:ln w="9525">
            <a:noFill/>
            <a:miter lim="800000"/>
            <a:headEnd/>
            <a:tailEnd/>
          </a:ln>
        </p:spPr>
        <p:txBody>
          <a:bodyPr>
            <a:spAutoFit/>
          </a:bodyPr>
          <a:lstStyle/>
          <a:p>
            <a:r>
              <a:rPr lang="ja-JP" altLang="en-US" b="1">
                <a:latin typeface="Calibri" pitchFamily="34" charset="0"/>
              </a:rPr>
              <a:t>映像に問題</a:t>
            </a:r>
            <a:endParaRPr lang="en-US" altLang="ja-JP" b="1">
              <a:latin typeface="Calibri" pitchFamily="34" charset="0"/>
            </a:endParaRPr>
          </a:p>
          <a:p>
            <a:r>
              <a:rPr lang="ja-JP" altLang="en-US">
                <a:latin typeface="Calibri" pitchFamily="34" charset="0"/>
              </a:rPr>
              <a:t>・講師が授業を行っているときの映像をそのまま流すだけ。</a:t>
            </a:r>
            <a:endParaRPr lang="en-US" altLang="ja-JP">
              <a:latin typeface="Calibri" pitchFamily="34" charset="0"/>
            </a:endParaRPr>
          </a:p>
          <a:p>
            <a:r>
              <a:rPr lang="ja-JP" altLang="en-US">
                <a:latin typeface="Calibri" pitchFamily="34" charset="0"/>
              </a:rPr>
              <a:t>・映像テクニックを駆使した見事な映像だが、結局なにを伝えたいのか</a:t>
            </a:r>
            <a:endParaRPr lang="en-US" altLang="ja-JP">
              <a:latin typeface="Calibri" pitchFamily="34" charset="0"/>
            </a:endParaRPr>
          </a:p>
          <a:p>
            <a:r>
              <a:rPr lang="ja-JP" altLang="en-US">
                <a:latin typeface="Calibri" pitchFamily="34" charset="0"/>
              </a:rPr>
              <a:t>よくわからない。</a:t>
            </a:r>
            <a:endParaRPr lang="en-US" altLang="ja-JP">
              <a:latin typeface="Calibri" pitchFamily="34" charset="0"/>
            </a:endParaRPr>
          </a:p>
          <a:p>
            <a:r>
              <a:rPr lang="ja-JP" altLang="en-US" b="1">
                <a:latin typeface="Calibri" pitchFamily="34" charset="0"/>
              </a:rPr>
              <a:t>システム的な問題</a:t>
            </a:r>
            <a:endParaRPr lang="en-US" altLang="ja-JP" b="1">
              <a:latin typeface="Calibri" pitchFamily="34" charset="0"/>
            </a:endParaRPr>
          </a:p>
          <a:p>
            <a:r>
              <a:rPr lang="ja-JP" altLang="en-US">
                <a:latin typeface="Calibri" pitchFamily="34" charset="0"/>
              </a:rPr>
              <a:t>　わからないことを質問してから回答が来るまで、あるいは疑問が解決するまでに時間がかかりすぎる。</a:t>
            </a:r>
            <a:endParaRPr lang="en-US" altLang="ja-JP">
              <a:latin typeface="Calibri" pitchFamily="34" charset="0"/>
            </a:endParaRPr>
          </a:p>
          <a:p>
            <a:r>
              <a:rPr lang="ja-JP" altLang="en-US">
                <a:latin typeface="Calibri" pitchFamily="34" charset="0"/>
              </a:rPr>
              <a:t>　特に、プログラムを作成して、エラーが出た場合、一度つまづくと、そこから先に独力で進むことができない。</a:t>
            </a:r>
            <a:endParaRPr lang="en-US" altLang="ja-JP">
              <a:latin typeface="Calibri" pitchFamily="34" charset="0"/>
            </a:endParaRPr>
          </a:p>
          <a:p>
            <a:r>
              <a:rPr lang="ja-JP" altLang="en-US">
                <a:latin typeface="Calibri" pitchFamily="34" charset="0"/>
              </a:rPr>
              <a:t>　本人のやる気（モチベーション）を維持することがむずかしい。</a:t>
            </a:r>
            <a:endParaRPr lang="en-US" altLang="ja-JP">
              <a:latin typeface="Calibri" pitchFamily="34" charset="0"/>
            </a:endParaRPr>
          </a:p>
        </p:txBody>
      </p:sp>
      <p:pic>
        <p:nvPicPr>
          <p:cNvPr id="15365" name="図 7" descr="集合.jpg"/>
          <p:cNvPicPr>
            <a:picLocks noChangeAspect="1"/>
          </p:cNvPicPr>
          <p:nvPr/>
        </p:nvPicPr>
        <p:blipFill>
          <a:blip r:embed="rId2"/>
          <a:srcRect/>
          <a:stretch>
            <a:fillRect/>
          </a:stretch>
        </p:blipFill>
        <p:spPr bwMode="auto">
          <a:xfrm>
            <a:off x="395288" y="476250"/>
            <a:ext cx="2162175" cy="1209675"/>
          </a:xfrm>
          <a:prstGeom prst="rect">
            <a:avLst/>
          </a:prstGeom>
          <a:noFill/>
          <a:ln w="9525">
            <a:noFill/>
            <a:miter lim="800000"/>
            <a:headEnd/>
            <a:tailEnd/>
          </a:ln>
        </p:spPr>
      </p:pic>
      <p:sp>
        <p:nvSpPr>
          <p:cNvPr id="15366" name="テキスト ボックス 8"/>
          <p:cNvSpPr txBox="1">
            <a:spLocks noChangeArrowheads="1"/>
          </p:cNvSpPr>
          <p:nvPr/>
        </p:nvSpPr>
        <p:spPr bwMode="auto">
          <a:xfrm>
            <a:off x="179388" y="3500438"/>
            <a:ext cx="8424862" cy="369887"/>
          </a:xfrm>
          <a:prstGeom prst="rect">
            <a:avLst/>
          </a:prstGeom>
          <a:noFill/>
          <a:ln w="9525">
            <a:noFill/>
            <a:miter lim="800000"/>
            <a:headEnd/>
            <a:tailEnd/>
          </a:ln>
        </p:spPr>
        <p:txBody>
          <a:bodyPr>
            <a:spAutoFit/>
          </a:bodyPr>
          <a:lstStyle/>
          <a:p>
            <a:r>
              <a:rPr lang="ja-JP" altLang="en-US" b="1">
                <a:latin typeface="Calibri" pitchFamily="34" charset="0"/>
              </a:rPr>
              <a:t>従来の映像オンデマンド授業の問題点</a:t>
            </a:r>
            <a:endParaRPr lang="en-US" altLang="ja-JP">
              <a:latin typeface="Calibri" pitchFamily="34" charset="0"/>
            </a:endParaRPr>
          </a:p>
        </p:txBody>
      </p:sp>
      <p:pic>
        <p:nvPicPr>
          <p:cNvPr id="15367" name="図 9" descr="イーラーニング.jpg"/>
          <p:cNvPicPr>
            <a:picLocks noChangeAspect="1"/>
          </p:cNvPicPr>
          <p:nvPr/>
        </p:nvPicPr>
        <p:blipFill>
          <a:blip r:embed="rId3"/>
          <a:srcRect/>
          <a:stretch>
            <a:fillRect/>
          </a:stretch>
        </p:blipFill>
        <p:spPr bwMode="auto">
          <a:xfrm>
            <a:off x="6948488" y="3429000"/>
            <a:ext cx="1866900" cy="166846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タイトル 1"/>
          <p:cNvSpPr>
            <a:spLocks noGrp="1"/>
          </p:cNvSpPr>
          <p:nvPr>
            <p:ph type="title" idx="4294967295"/>
          </p:nvPr>
        </p:nvSpPr>
        <p:spPr>
          <a:xfrm>
            <a:off x="457200" y="0"/>
            <a:ext cx="8229600" cy="417513"/>
          </a:xfrm>
        </p:spPr>
        <p:txBody>
          <a:bodyPr/>
          <a:lstStyle/>
          <a:p>
            <a:pPr algn="l" eaLnBrk="1" hangingPunct="1"/>
            <a:r>
              <a:rPr lang="en-US" altLang="ja-JP" sz="2000" b="1" smtClean="0"/>
              <a:t>Step</a:t>
            </a:r>
            <a:r>
              <a:rPr lang="ja-JP" altLang="en-US" sz="2000" b="1" smtClean="0"/>
              <a:t>　</a:t>
            </a:r>
            <a:r>
              <a:rPr lang="en-US" altLang="ja-JP" sz="2000" b="1" smtClean="0"/>
              <a:t>Up</a:t>
            </a:r>
            <a:r>
              <a:rPr lang="ja-JP" altLang="en-US" sz="2000" b="1" smtClean="0"/>
              <a:t>　</a:t>
            </a:r>
            <a:r>
              <a:rPr lang="en-US" altLang="ja-JP" sz="2000" b="1" smtClean="0"/>
              <a:t>School</a:t>
            </a:r>
            <a:r>
              <a:rPr lang="ja-JP" altLang="en-US" sz="2000" b="1" smtClean="0"/>
              <a:t>　</a:t>
            </a:r>
            <a:r>
              <a:rPr lang="en-US" altLang="ja-JP" sz="2000" b="1" smtClean="0"/>
              <a:t>On</a:t>
            </a:r>
            <a:r>
              <a:rPr lang="ja-JP" altLang="en-US" sz="2000" b="1" smtClean="0"/>
              <a:t>　</a:t>
            </a:r>
            <a:r>
              <a:rPr lang="en-US" altLang="ja-JP" sz="2000" b="1" smtClean="0"/>
              <a:t>Line</a:t>
            </a:r>
            <a:r>
              <a:rPr lang="ja-JP" altLang="en-US" sz="2000" b="1" smtClean="0"/>
              <a:t>の特長</a:t>
            </a:r>
          </a:p>
        </p:txBody>
      </p:sp>
      <p:sp>
        <p:nvSpPr>
          <p:cNvPr id="16386" name="AutoShape 9"/>
          <p:cNvSpPr>
            <a:spLocks noChangeArrowheads="1"/>
          </p:cNvSpPr>
          <p:nvPr/>
        </p:nvSpPr>
        <p:spPr bwMode="auto">
          <a:xfrm>
            <a:off x="468313" y="549275"/>
            <a:ext cx="8064500" cy="1008063"/>
          </a:xfrm>
          <a:prstGeom prst="roundRect">
            <a:avLst>
              <a:gd name="adj" fmla="val 16667"/>
            </a:avLst>
          </a:prstGeom>
          <a:solidFill>
            <a:srgbClr val="99FFCC"/>
          </a:solidFill>
          <a:ln w="9525">
            <a:noFill/>
            <a:round/>
            <a:headEnd/>
            <a:tailEnd/>
          </a:ln>
          <a:effectLst>
            <a:prstShdw prst="shdw17" dist="17961" dir="2700000">
              <a:srgbClr val="5C997A"/>
            </a:prstShdw>
          </a:effectLst>
        </p:spPr>
        <p:txBody>
          <a:bodyPr/>
          <a:lstStyle/>
          <a:p>
            <a:r>
              <a:rPr lang="ja-JP" altLang="en-US" b="1"/>
              <a:t>テキスト（講師）を選べる！</a:t>
            </a:r>
          </a:p>
          <a:p>
            <a:r>
              <a:rPr lang="ja-JP" altLang="en-US"/>
              <a:t>・市販された本をテキストに！</a:t>
            </a:r>
            <a:endParaRPr lang="en-US" altLang="ja-JP"/>
          </a:p>
          <a:p>
            <a:r>
              <a:rPr lang="ja-JP" altLang="en-US"/>
              <a:t>・本の著者の説明意図を極力正確に伝えるとともに、不足している箇所を補う</a:t>
            </a:r>
          </a:p>
        </p:txBody>
      </p:sp>
      <p:sp>
        <p:nvSpPr>
          <p:cNvPr id="16387" name="AutoShape 10"/>
          <p:cNvSpPr>
            <a:spLocks noChangeArrowheads="1"/>
          </p:cNvSpPr>
          <p:nvPr/>
        </p:nvSpPr>
        <p:spPr bwMode="auto">
          <a:xfrm>
            <a:off x="468313" y="2924175"/>
            <a:ext cx="8064500" cy="1008063"/>
          </a:xfrm>
          <a:prstGeom prst="roundRect">
            <a:avLst>
              <a:gd name="adj" fmla="val 16667"/>
            </a:avLst>
          </a:prstGeom>
          <a:solidFill>
            <a:srgbClr val="FF6699"/>
          </a:solidFill>
          <a:ln w="9525">
            <a:noFill/>
            <a:round/>
            <a:headEnd/>
            <a:tailEnd/>
          </a:ln>
          <a:effectLst>
            <a:prstShdw prst="shdw17" dist="17961" dir="2700000">
              <a:srgbClr val="993D5C"/>
            </a:prstShdw>
          </a:effectLst>
        </p:spPr>
        <p:txBody>
          <a:bodyPr/>
          <a:lstStyle/>
          <a:p>
            <a:r>
              <a:rPr lang="ja-JP" altLang="en-US" b="1"/>
              <a:t>わかりやすい動画</a:t>
            </a:r>
            <a:endParaRPr lang="en-US" altLang="ja-JP" b="1"/>
          </a:p>
          <a:p>
            <a:r>
              <a:rPr lang="ja-JP" altLang="en-US"/>
              <a:t>・イーラーニングの特性・講座の内容を考えた、構成・演出で、</a:t>
            </a:r>
            <a:endParaRPr lang="en-US" altLang="ja-JP"/>
          </a:p>
          <a:p>
            <a:r>
              <a:rPr lang="ja-JP" altLang="en-US"/>
              <a:t>　「理解してもらうための動画」</a:t>
            </a:r>
          </a:p>
        </p:txBody>
      </p:sp>
      <p:sp>
        <p:nvSpPr>
          <p:cNvPr id="16388" name="AutoShape 11"/>
          <p:cNvSpPr>
            <a:spLocks noChangeArrowheads="1"/>
          </p:cNvSpPr>
          <p:nvPr/>
        </p:nvSpPr>
        <p:spPr bwMode="auto">
          <a:xfrm>
            <a:off x="468313" y="4149725"/>
            <a:ext cx="8064500" cy="1008063"/>
          </a:xfrm>
          <a:prstGeom prst="roundRect">
            <a:avLst>
              <a:gd name="adj" fmla="val 16667"/>
            </a:avLst>
          </a:prstGeom>
          <a:solidFill>
            <a:srgbClr val="FFFF66"/>
          </a:solidFill>
          <a:ln w="9525">
            <a:noFill/>
            <a:round/>
            <a:headEnd/>
            <a:tailEnd/>
          </a:ln>
          <a:effectLst>
            <a:prstShdw prst="shdw17" dist="17961" dir="2700000">
              <a:srgbClr val="99993D"/>
            </a:prstShdw>
          </a:effectLst>
        </p:spPr>
        <p:txBody>
          <a:bodyPr/>
          <a:lstStyle/>
          <a:p>
            <a:r>
              <a:rPr lang="ja-JP" altLang="en-US" b="1"/>
              <a:t>実践的！</a:t>
            </a:r>
            <a:endParaRPr lang="en-US" altLang="ja-JP" b="1"/>
          </a:p>
          <a:p>
            <a:r>
              <a:rPr lang="ja-JP" altLang="en-US"/>
              <a:t>・プログラムの実行環境つきサーバなので、いつでもどこでも学べる！</a:t>
            </a:r>
          </a:p>
          <a:p>
            <a:r>
              <a:rPr lang="ja-JP" altLang="en-US"/>
              <a:t>・携帯でも学べる！</a:t>
            </a:r>
          </a:p>
        </p:txBody>
      </p:sp>
      <p:sp>
        <p:nvSpPr>
          <p:cNvPr id="16389" name="AutoShape 12"/>
          <p:cNvSpPr>
            <a:spLocks noChangeArrowheads="1"/>
          </p:cNvSpPr>
          <p:nvPr/>
        </p:nvSpPr>
        <p:spPr bwMode="auto">
          <a:xfrm>
            <a:off x="468313" y="1700213"/>
            <a:ext cx="8064500" cy="1008062"/>
          </a:xfrm>
          <a:prstGeom prst="roundRect">
            <a:avLst>
              <a:gd name="adj" fmla="val 16667"/>
            </a:avLst>
          </a:prstGeom>
          <a:solidFill>
            <a:srgbClr val="FF9933"/>
          </a:solidFill>
          <a:ln w="9525">
            <a:noFill/>
            <a:round/>
            <a:headEnd/>
            <a:tailEnd/>
          </a:ln>
          <a:effectLst>
            <a:prstShdw prst="shdw17" dist="17961" dir="2700000">
              <a:srgbClr val="995C1F"/>
            </a:prstShdw>
          </a:effectLst>
        </p:spPr>
        <p:txBody>
          <a:bodyPr/>
          <a:lstStyle/>
          <a:p>
            <a:r>
              <a:rPr lang="ja-JP" altLang="en-US" b="1"/>
              <a:t>超初心者からプロレベルまで</a:t>
            </a:r>
            <a:endParaRPr lang="en-US" altLang="ja-JP" b="1"/>
          </a:p>
          <a:p>
            <a:r>
              <a:rPr lang="ja-JP" altLang="en-US"/>
              <a:t>・確実にステップアップできるように市販の本をレベルで分類し、</a:t>
            </a:r>
            <a:endParaRPr lang="en-US" altLang="ja-JP"/>
          </a:p>
          <a:p>
            <a:r>
              <a:rPr lang="ja-JP" altLang="en-US"/>
              <a:t>　超初心者から第一線で活躍できるプロレベルまで！！</a:t>
            </a:r>
          </a:p>
        </p:txBody>
      </p:sp>
      <p:sp>
        <p:nvSpPr>
          <p:cNvPr id="16390" name="AutoShape 13"/>
          <p:cNvSpPr>
            <a:spLocks noChangeArrowheads="1"/>
          </p:cNvSpPr>
          <p:nvPr/>
        </p:nvSpPr>
        <p:spPr bwMode="auto">
          <a:xfrm>
            <a:off x="468313" y="5373688"/>
            <a:ext cx="8064500" cy="1223962"/>
          </a:xfrm>
          <a:prstGeom prst="roundRect">
            <a:avLst>
              <a:gd name="adj" fmla="val 16667"/>
            </a:avLst>
          </a:prstGeom>
          <a:solidFill>
            <a:srgbClr val="CC99FF"/>
          </a:solidFill>
          <a:ln w="9525">
            <a:noFill/>
            <a:round/>
            <a:headEnd/>
            <a:tailEnd/>
          </a:ln>
          <a:effectLst>
            <a:prstShdw prst="shdw17" dist="17961" dir="2700000">
              <a:srgbClr val="7A5C99"/>
            </a:prstShdw>
          </a:effectLst>
        </p:spPr>
        <p:txBody>
          <a:bodyPr/>
          <a:lstStyle/>
          <a:p>
            <a:r>
              <a:rPr lang="ja-JP" altLang="en-US" b="1"/>
              <a:t>ＳＮＳを使ったコミュニケーション</a:t>
            </a:r>
            <a:endParaRPr lang="en-US" altLang="ja-JP" b="1"/>
          </a:p>
          <a:p>
            <a:r>
              <a:rPr lang="ja-JP" altLang="en-US"/>
              <a:t>・ＳＮＳにより、講師と気軽に、かつ個別に会話・質問ができる</a:t>
            </a:r>
            <a:endParaRPr lang="en-US" altLang="ja-JP"/>
          </a:p>
          <a:p>
            <a:r>
              <a:rPr lang="ja-JP" altLang="en-US"/>
              <a:t>・同じ講座の生徒同士で教えあったり、グループで開発を進めたり、</a:t>
            </a:r>
            <a:endParaRPr lang="en-US" altLang="ja-JP"/>
          </a:p>
          <a:p>
            <a:r>
              <a:rPr lang="ja-JP" altLang="en-US"/>
              <a:t>　分業・協業ができる⇒モチベーションアップ</a:t>
            </a:r>
            <a:endParaRPr lang="en-US" altLang="ja-JP"/>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タイトル 1"/>
          <p:cNvSpPr>
            <a:spLocks noGrp="1"/>
          </p:cNvSpPr>
          <p:nvPr>
            <p:ph type="title"/>
          </p:nvPr>
        </p:nvSpPr>
        <p:spPr>
          <a:xfrm>
            <a:off x="395288" y="0"/>
            <a:ext cx="8229600" cy="417513"/>
          </a:xfrm>
        </p:spPr>
        <p:txBody>
          <a:bodyPr/>
          <a:lstStyle/>
          <a:p>
            <a:pPr algn="l" eaLnBrk="1" hangingPunct="1"/>
            <a:r>
              <a:rPr lang="ja-JP" altLang="en-US" sz="2000" b="1" smtClean="0"/>
              <a:t>テキスト（講師）を選べる！　自分の好きな内容を学べます！</a:t>
            </a:r>
          </a:p>
        </p:txBody>
      </p:sp>
      <p:pic>
        <p:nvPicPr>
          <p:cNvPr id="17410" name="図 11" descr="php02.jpg"/>
          <p:cNvPicPr>
            <a:picLocks noChangeAspect="1"/>
          </p:cNvPicPr>
          <p:nvPr/>
        </p:nvPicPr>
        <p:blipFill>
          <a:blip r:embed="rId2"/>
          <a:srcRect/>
          <a:stretch>
            <a:fillRect/>
          </a:stretch>
        </p:blipFill>
        <p:spPr bwMode="auto">
          <a:xfrm>
            <a:off x="6084888" y="692150"/>
            <a:ext cx="1095375" cy="1095375"/>
          </a:xfrm>
          <a:prstGeom prst="rect">
            <a:avLst/>
          </a:prstGeom>
          <a:noFill/>
          <a:ln w="9525">
            <a:noFill/>
            <a:miter lim="800000"/>
            <a:headEnd/>
            <a:tailEnd/>
          </a:ln>
        </p:spPr>
      </p:pic>
      <p:graphicFrame>
        <p:nvGraphicFramePr>
          <p:cNvPr id="16" name="表 15"/>
          <p:cNvGraphicFramePr>
            <a:graphicFrameLocks noGrp="1"/>
          </p:cNvGraphicFramePr>
          <p:nvPr/>
        </p:nvGraphicFramePr>
        <p:xfrm>
          <a:off x="250825" y="620713"/>
          <a:ext cx="8640763" cy="5688012"/>
        </p:xfrm>
        <a:graphic>
          <a:graphicData uri="http://schemas.openxmlformats.org/drawingml/2006/table">
            <a:tbl>
              <a:tblPr firstRow="1" bandRow="1">
                <a:tableStyleId>{5C22544A-7EE6-4342-B048-85BDC9FD1C3A}</a:tableStyleId>
              </a:tblPr>
              <a:tblGrid>
                <a:gridCol w="1296144"/>
                <a:gridCol w="7344816"/>
              </a:tblGrid>
              <a:tr h="509584">
                <a:tc>
                  <a:txBody>
                    <a:bodyPr/>
                    <a:lstStyle/>
                    <a:p>
                      <a:r>
                        <a:rPr kumimoji="1" lang="ja-JP" altLang="en-US" dirty="0" smtClean="0"/>
                        <a:t>コース</a:t>
                      </a:r>
                      <a:endParaRPr kumimoji="1" lang="ja-JP" altLang="en-US" dirty="0"/>
                    </a:p>
                  </a:txBody>
                  <a:tcPr/>
                </a:tc>
                <a:tc>
                  <a:txBody>
                    <a:bodyPr/>
                    <a:lstStyle/>
                    <a:p>
                      <a:r>
                        <a:rPr kumimoji="1" lang="ja-JP" altLang="en-US" dirty="0" smtClean="0"/>
                        <a:t>コース例</a:t>
                      </a:r>
                      <a:endParaRPr kumimoji="1" lang="ja-JP" altLang="en-US" dirty="0"/>
                    </a:p>
                  </a:txBody>
                  <a:tcPr/>
                </a:tc>
              </a:tr>
              <a:tr h="863174">
                <a:tc>
                  <a:txBody>
                    <a:bodyPr/>
                    <a:lstStyle/>
                    <a:p>
                      <a:r>
                        <a:rPr kumimoji="1" lang="en-US" altLang="ja-JP" dirty="0" smtClean="0"/>
                        <a:t>PHP</a:t>
                      </a:r>
                      <a:endParaRPr kumimoji="1" lang="ja-JP" altLang="en-US" dirty="0"/>
                    </a:p>
                  </a:txBody>
                  <a:tcPr/>
                </a:tc>
                <a:tc>
                  <a:txBody>
                    <a:bodyPr/>
                    <a:lstStyle/>
                    <a:p>
                      <a:endParaRPr kumimoji="1" lang="ja-JP" altLang="en-US" dirty="0"/>
                    </a:p>
                  </a:txBody>
                  <a:tcPr/>
                </a:tc>
              </a:tr>
              <a:tr h="863174">
                <a:tc>
                  <a:txBody>
                    <a:bodyPr/>
                    <a:lstStyle/>
                    <a:p>
                      <a:r>
                        <a:rPr kumimoji="1" lang="en-US" altLang="ja-JP" dirty="0" smtClean="0"/>
                        <a:t>Java</a:t>
                      </a:r>
                      <a:endParaRPr kumimoji="1" lang="ja-JP" altLang="en-US" dirty="0"/>
                    </a:p>
                  </a:txBody>
                  <a:tcPr/>
                </a:tc>
                <a:tc>
                  <a:txBody>
                    <a:bodyPr/>
                    <a:lstStyle/>
                    <a:p>
                      <a:endParaRPr kumimoji="1" lang="ja-JP" altLang="en-US" dirty="0"/>
                    </a:p>
                  </a:txBody>
                  <a:tcPr/>
                </a:tc>
              </a:tr>
              <a:tr h="863174">
                <a:tc>
                  <a:txBody>
                    <a:bodyPr/>
                    <a:lstStyle/>
                    <a:p>
                      <a:r>
                        <a:rPr kumimoji="1" lang="en-US" altLang="ja-JP" dirty="0" smtClean="0"/>
                        <a:t>Ruby</a:t>
                      </a:r>
                      <a:endParaRPr kumimoji="1" lang="ja-JP" altLang="en-US" dirty="0"/>
                    </a:p>
                  </a:txBody>
                  <a:tcPr/>
                </a:tc>
                <a:tc>
                  <a:txBody>
                    <a:bodyPr/>
                    <a:lstStyle/>
                    <a:p>
                      <a:endParaRPr kumimoji="1" lang="ja-JP" altLang="en-US" dirty="0"/>
                    </a:p>
                  </a:txBody>
                  <a:tcPr/>
                </a:tc>
              </a:tr>
              <a:tr h="863174">
                <a:tc>
                  <a:txBody>
                    <a:bodyPr/>
                    <a:lstStyle/>
                    <a:p>
                      <a:r>
                        <a:rPr kumimoji="1" lang="en-US" altLang="ja-JP" dirty="0" smtClean="0"/>
                        <a:t>mobile</a:t>
                      </a:r>
                      <a:endParaRPr kumimoji="1" lang="ja-JP" altLang="en-US" dirty="0"/>
                    </a:p>
                  </a:txBody>
                  <a:tcPr/>
                </a:tc>
                <a:tc>
                  <a:txBody>
                    <a:bodyPr/>
                    <a:lstStyle/>
                    <a:p>
                      <a:endParaRPr kumimoji="1" lang="ja-JP" altLang="en-US"/>
                    </a:p>
                  </a:txBody>
                  <a:tcPr/>
                </a:tc>
              </a:tr>
              <a:tr h="863174">
                <a:tc>
                  <a:txBody>
                    <a:bodyPr/>
                    <a:lstStyle/>
                    <a:p>
                      <a:r>
                        <a:rPr kumimoji="1" lang="en-US" altLang="ja-JP" dirty="0" err="1" smtClean="0"/>
                        <a:t>MySQL</a:t>
                      </a:r>
                      <a:endParaRPr kumimoji="1" lang="en-US" altLang="ja-JP" dirty="0" smtClean="0"/>
                    </a:p>
                    <a:p>
                      <a:r>
                        <a:rPr kumimoji="1" lang="en-US" altLang="ja-JP" dirty="0" err="1" smtClean="0"/>
                        <a:t>PostgreSQL</a:t>
                      </a:r>
                      <a:endParaRPr kumimoji="1" lang="ja-JP" altLang="en-US" dirty="0"/>
                    </a:p>
                  </a:txBody>
                  <a:tcPr/>
                </a:tc>
                <a:tc>
                  <a:txBody>
                    <a:bodyPr/>
                    <a:lstStyle/>
                    <a:p>
                      <a:endParaRPr kumimoji="1" lang="ja-JP" altLang="en-US"/>
                    </a:p>
                  </a:txBody>
                  <a:tcPr/>
                </a:tc>
              </a:tr>
              <a:tr h="863174">
                <a:tc>
                  <a:txBody>
                    <a:bodyPr/>
                    <a:lstStyle/>
                    <a:p>
                      <a:r>
                        <a:rPr kumimoji="1" lang="en-US" altLang="ja-JP" dirty="0" smtClean="0"/>
                        <a:t>Linux</a:t>
                      </a:r>
                      <a:endParaRPr kumimoji="1" lang="ja-JP" altLang="en-US" dirty="0"/>
                    </a:p>
                  </a:txBody>
                  <a:tcPr/>
                </a:tc>
                <a:tc>
                  <a:txBody>
                    <a:bodyPr/>
                    <a:lstStyle/>
                    <a:p>
                      <a:endParaRPr kumimoji="1" lang="ja-JP" altLang="en-US" dirty="0"/>
                    </a:p>
                  </a:txBody>
                  <a:tcPr/>
                </a:tc>
              </a:tr>
            </a:tbl>
          </a:graphicData>
        </a:graphic>
      </p:graphicFrame>
      <p:pic>
        <p:nvPicPr>
          <p:cNvPr id="17437" name="図 16" descr="php01.jpg"/>
          <p:cNvPicPr>
            <a:picLocks noChangeAspect="1"/>
          </p:cNvPicPr>
          <p:nvPr/>
        </p:nvPicPr>
        <p:blipFill>
          <a:blip r:embed="rId3"/>
          <a:srcRect/>
          <a:stretch>
            <a:fillRect/>
          </a:stretch>
        </p:blipFill>
        <p:spPr bwMode="auto">
          <a:xfrm>
            <a:off x="6227763" y="1196975"/>
            <a:ext cx="700087" cy="700088"/>
          </a:xfrm>
          <a:prstGeom prst="rect">
            <a:avLst/>
          </a:prstGeom>
          <a:noFill/>
          <a:ln w="9525">
            <a:noFill/>
            <a:miter lim="800000"/>
            <a:headEnd/>
            <a:tailEnd/>
          </a:ln>
        </p:spPr>
      </p:pic>
      <p:pic>
        <p:nvPicPr>
          <p:cNvPr id="17438" name="図 17" descr="php2.jpg"/>
          <p:cNvPicPr>
            <a:picLocks noChangeAspect="1"/>
          </p:cNvPicPr>
          <p:nvPr/>
        </p:nvPicPr>
        <p:blipFill>
          <a:blip r:embed="rId4"/>
          <a:srcRect/>
          <a:stretch>
            <a:fillRect/>
          </a:stretch>
        </p:blipFill>
        <p:spPr bwMode="auto">
          <a:xfrm>
            <a:off x="4859338" y="1196975"/>
            <a:ext cx="701675" cy="700088"/>
          </a:xfrm>
          <a:prstGeom prst="rect">
            <a:avLst/>
          </a:prstGeom>
          <a:noFill/>
          <a:ln w="9525">
            <a:noFill/>
            <a:miter lim="800000"/>
            <a:headEnd/>
            <a:tailEnd/>
          </a:ln>
        </p:spPr>
      </p:pic>
      <p:pic>
        <p:nvPicPr>
          <p:cNvPr id="17439" name="図 18" descr="php4.jpg"/>
          <p:cNvPicPr>
            <a:picLocks noChangeAspect="1"/>
          </p:cNvPicPr>
          <p:nvPr/>
        </p:nvPicPr>
        <p:blipFill>
          <a:blip r:embed="rId5"/>
          <a:srcRect/>
          <a:stretch>
            <a:fillRect/>
          </a:stretch>
        </p:blipFill>
        <p:spPr bwMode="auto">
          <a:xfrm>
            <a:off x="3276600" y="1196975"/>
            <a:ext cx="700088" cy="700088"/>
          </a:xfrm>
          <a:prstGeom prst="rect">
            <a:avLst/>
          </a:prstGeom>
          <a:noFill/>
          <a:ln w="9525">
            <a:noFill/>
            <a:miter lim="800000"/>
            <a:headEnd/>
            <a:tailEnd/>
          </a:ln>
        </p:spPr>
      </p:pic>
      <p:pic>
        <p:nvPicPr>
          <p:cNvPr id="17440" name="図 19" descr="php5.jpg"/>
          <p:cNvPicPr>
            <a:picLocks noChangeAspect="1"/>
          </p:cNvPicPr>
          <p:nvPr/>
        </p:nvPicPr>
        <p:blipFill>
          <a:blip r:embed="rId6"/>
          <a:srcRect/>
          <a:stretch>
            <a:fillRect/>
          </a:stretch>
        </p:blipFill>
        <p:spPr bwMode="auto">
          <a:xfrm>
            <a:off x="1908175" y="1196975"/>
            <a:ext cx="700088" cy="700088"/>
          </a:xfrm>
          <a:prstGeom prst="rect">
            <a:avLst/>
          </a:prstGeom>
          <a:noFill/>
          <a:ln w="9525">
            <a:noFill/>
            <a:miter lim="800000"/>
            <a:headEnd/>
            <a:tailEnd/>
          </a:ln>
        </p:spPr>
      </p:pic>
      <p:pic>
        <p:nvPicPr>
          <p:cNvPr id="17441" name="図 20" descr="java0.jpg"/>
          <p:cNvPicPr>
            <a:picLocks noChangeAspect="1"/>
          </p:cNvPicPr>
          <p:nvPr/>
        </p:nvPicPr>
        <p:blipFill>
          <a:blip r:embed="rId7"/>
          <a:srcRect/>
          <a:stretch>
            <a:fillRect/>
          </a:stretch>
        </p:blipFill>
        <p:spPr bwMode="auto">
          <a:xfrm>
            <a:off x="1835150" y="2060575"/>
            <a:ext cx="766763" cy="766763"/>
          </a:xfrm>
          <a:prstGeom prst="rect">
            <a:avLst/>
          </a:prstGeom>
          <a:noFill/>
          <a:ln w="9525">
            <a:noFill/>
            <a:miter lim="800000"/>
            <a:headEnd/>
            <a:tailEnd/>
          </a:ln>
        </p:spPr>
      </p:pic>
      <p:pic>
        <p:nvPicPr>
          <p:cNvPr id="17442" name="図 21" descr="java11.jpg"/>
          <p:cNvPicPr>
            <a:picLocks noChangeAspect="1"/>
          </p:cNvPicPr>
          <p:nvPr/>
        </p:nvPicPr>
        <p:blipFill>
          <a:blip r:embed="rId8"/>
          <a:srcRect/>
          <a:stretch>
            <a:fillRect/>
          </a:stretch>
        </p:blipFill>
        <p:spPr bwMode="auto">
          <a:xfrm>
            <a:off x="3203575" y="2060575"/>
            <a:ext cx="766763" cy="766763"/>
          </a:xfrm>
          <a:prstGeom prst="rect">
            <a:avLst/>
          </a:prstGeom>
          <a:noFill/>
          <a:ln w="9525">
            <a:noFill/>
            <a:miter lim="800000"/>
            <a:headEnd/>
            <a:tailEnd/>
          </a:ln>
        </p:spPr>
      </p:pic>
      <p:pic>
        <p:nvPicPr>
          <p:cNvPr id="17443" name="図 22" descr="java21.jpg"/>
          <p:cNvPicPr>
            <a:picLocks noChangeAspect="1"/>
          </p:cNvPicPr>
          <p:nvPr/>
        </p:nvPicPr>
        <p:blipFill>
          <a:blip r:embed="rId9"/>
          <a:srcRect/>
          <a:stretch>
            <a:fillRect/>
          </a:stretch>
        </p:blipFill>
        <p:spPr bwMode="auto">
          <a:xfrm>
            <a:off x="4859338" y="2060575"/>
            <a:ext cx="766762" cy="766763"/>
          </a:xfrm>
          <a:prstGeom prst="rect">
            <a:avLst/>
          </a:prstGeom>
          <a:noFill/>
          <a:ln w="9525">
            <a:noFill/>
            <a:miter lim="800000"/>
            <a:headEnd/>
            <a:tailEnd/>
          </a:ln>
        </p:spPr>
      </p:pic>
      <p:pic>
        <p:nvPicPr>
          <p:cNvPr id="17444" name="図 23" descr="java32.jpg"/>
          <p:cNvPicPr>
            <a:picLocks noChangeAspect="1"/>
          </p:cNvPicPr>
          <p:nvPr/>
        </p:nvPicPr>
        <p:blipFill>
          <a:blip r:embed="rId10"/>
          <a:srcRect/>
          <a:stretch>
            <a:fillRect/>
          </a:stretch>
        </p:blipFill>
        <p:spPr bwMode="auto">
          <a:xfrm>
            <a:off x="6227763" y="2060575"/>
            <a:ext cx="766762" cy="766763"/>
          </a:xfrm>
          <a:prstGeom prst="rect">
            <a:avLst/>
          </a:prstGeom>
          <a:noFill/>
          <a:ln w="9525">
            <a:noFill/>
            <a:miter lim="800000"/>
            <a:headEnd/>
            <a:tailEnd/>
          </a:ln>
        </p:spPr>
      </p:pic>
      <p:pic>
        <p:nvPicPr>
          <p:cNvPr id="17445" name="図 24" descr="ruby01.jpg"/>
          <p:cNvPicPr>
            <a:picLocks noChangeAspect="1"/>
          </p:cNvPicPr>
          <p:nvPr/>
        </p:nvPicPr>
        <p:blipFill>
          <a:blip r:embed="rId11"/>
          <a:srcRect/>
          <a:stretch>
            <a:fillRect/>
          </a:stretch>
        </p:blipFill>
        <p:spPr bwMode="auto">
          <a:xfrm>
            <a:off x="1835150" y="2924175"/>
            <a:ext cx="746125" cy="746125"/>
          </a:xfrm>
          <a:prstGeom prst="rect">
            <a:avLst/>
          </a:prstGeom>
          <a:noFill/>
          <a:ln w="9525">
            <a:noFill/>
            <a:miter lim="800000"/>
            <a:headEnd/>
            <a:tailEnd/>
          </a:ln>
        </p:spPr>
      </p:pic>
      <p:pic>
        <p:nvPicPr>
          <p:cNvPr id="17446" name="図 25" descr="ruby11.jpg"/>
          <p:cNvPicPr>
            <a:picLocks noChangeAspect="1"/>
          </p:cNvPicPr>
          <p:nvPr/>
        </p:nvPicPr>
        <p:blipFill>
          <a:blip r:embed="rId12"/>
          <a:srcRect/>
          <a:stretch>
            <a:fillRect/>
          </a:stretch>
        </p:blipFill>
        <p:spPr bwMode="auto">
          <a:xfrm>
            <a:off x="3203575" y="2924175"/>
            <a:ext cx="744538" cy="746125"/>
          </a:xfrm>
          <a:prstGeom prst="rect">
            <a:avLst/>
          </a:prstGeom>
          <a:noFill/>
          <a:ln w="9525">
            <a:noFill/>
            <a:miter lim="800000"/>
            <a:headEnd/>
            <a:tailEnd/>
          </a:ln>
        </p:spPr>
      </p:pic>
      <p:pic>
        <p:nvPicPr>
          <p:cNvPr id="17447" name="図 26" descr="ruby21.jpg"/>
          <p:cNvPicPr>
            <a:picLocks noChangeAspect="1"/>
          </p:cNvPicPr>
          <p:nvPr/>
        </p:nvPicPr>
        <p:blipFill>
          <a:blip r:embed="rId13"/>
          <a:srcRect/>
          <a:stretch>
            <a:fillRect/>
          </a:stretch>
        </p:blipFill>
        <p:spPr bwMode="auto">
          <a:xfrm>
            <a:off x="4859338" y="2924175"/>
            <a:ext cx="746125" cy="746125"/>
          </a:xfrm>
          <a:prstGeom prst="rect">
            <a:avLst/>
          </a:prstGeom>
          <a:noFill/>
          <a:ln w="9525">
            <a:noFill/>
            <a:miter lim="800000"/>
            <a:headEnd/>
            <a:tailEnd/>
          </a:ln>
        </p:spPr>
      </p:pic>
      <p:pic>
        <p:nvPicPr>
          <p:cNvPr id="17448" name="図 27" descr="ruby32.jpg"/>
          <p:cNvPicPr>
            <a:picLocks noChangeAspect="1"/>
          </p:cNvPicPr>
          <p:nvPr/>
        </p:nvPicPr>
        <p:blipFill>
          <a:blip r:embed="rId14"/>
          <a:srcRect/>
          <a:stretch>
            <a:fillRect/>
          </a:stretch>
        </p:blipFill>
        <p:spPr bwMode="auto">
          <a:xfrm>
            <a:off x="6227763" y="2924175"/>
            <a:ext cx="744537" cy="746125"/>
          </a:xfrm>
          <a:prstGeom prst="rect">
            <a:avLst/>
          </a:prstGeom>
          <a:noFill/>
          <a:ln w="9525">
            <a:noFill/>
            <a:miter lim="800000"/>
            <a:headEnd/>
            <a:tailEnd/>
          </a:ln>
        </p:spPr>
      </p:pic>
      <p:pic>
        <p:nvPicPr>
          <p:cNvPr id="17449" name="図 28" descr="php-k.jpg"/>
          <p:cNvPicPr>
            <a:picLocks noChangeAspect="1"/>
          </p:cNvPicPr>
          <p:nvPr/>
        </p:nvPicPr>
        <p:blipFill>
          <a:blip r:embed="rId15"/>
          <a:srcRect/>
          <a:stretch>
            <a:fillRect/>
          </a:stretch>
        </p:blipFill>
        <p:spPr bwMode="auto">
          <a:xfrm>
            <a:off x="1908175" y="3789363"/>
            <a:ext cx="679450" cy="679450"/>
          </a:xfrm>
          <a:prstGeom prst="rect">
            <a:avLst/>
          </a:prstGeom>
          <a:noFill/>
          <a:ln w="9525">
            <a:noFill/>
            <a:miter lim="800000"/>
            <a:headEnd/>
            <a:tailEnd/>
          </a:ln>
        </p:spPr>
      </p:pic>
      <p:pic>
        <p:nvPicPr>
          <p:cNvPr id="17450" name="図 29" descr="php-k3.jpg"/>
          <p:cNvPicPr>
            <a:picLocks noChangeAspect="1"/>
          </p:cNvPicPr>
          <p:nvPr/>
        </p:nvPicPr>
        <p:blipFill>
          <a:blip r:embed="rId16"/>
          <a:srcRect/>
          <a:stretch>
            <a:fillRect/>
          </a:stretch>
        </p:blipFill>
        <p:spPr bwMode="auto">
          <a:xfrm>
            <a:off x="3203575" y="3789363"/>
            <a:ext cx="679450" cy="679450"/>
          </a:xfrm>
          <a:prstGeom prst="rect">
            <a:avLst/>
          </a:prstGeom>
          <a:noFill/>
          <a:ln w="9525">
            <a:noFill/>
            <a:miter lim="800000"/>
            <a:headEnd/>
            <a:tailEnd/>
          </a:ln>
        </p:spPr>
      </p:pic>
      <p:pic>
        <p:nvPicPr>
          <p:cNvPr id="17451" name="図 30" descr="php-k4.jpg"/>
          <p:cNvPicPr>
            <a:picLocks noChangeAspect="1"/>
          </p:cNvPicPr>
          <p:nvPr/>
        </p:nvPicPr>
        <p:blipFill>
          <a:blip r:embed="rId17"/>
          <a:srcRect/>
          <a:stretch>
            <a:fillRect/>
          </a:stretch>
        </p:blipFill>
        <p:spPr bwMode="auto">
          <a:xfrm>
            <a:off x="4932363" y="3789363"/>
            <a:ext cx="679450" cy="679450"/>
          </a:xfrm>
          <a:prstGeom prst="rect">
            <a:avLst/>
          </a:prstGeom>
          <a:noFill/>
          <a:ln w="9525">
            <a:noFill/>
            <a:miter lim="800000"/>
            <a:headEnd/>
            <a:tailEnd/>
          </a:ln>
        </p:spPr>
      </p:pic>
      <p:pic>
        <p:nvPicPr>
          <p:cNvPr id="17452" name="図 31" descr="ruby-k1.jpg"/>
          <p:cNvPicPr>
            <a:picLocks noChangeAspect="1"/>
          </p:cNvPicPr>
          <p:nvPr/>
        </p:nvPicPr>
        <p:blipFill>
          <a:blip r:embed="rId18"/>
          <a:srcRect/>
          <a:stretch>
            <a:fillRect/>
          </a:stretch>
        </p:blipFill>
        <p:spPr bwMode="auto">
          <a:xfrm>
            <a:off x="6300788" y="3789363"/>
            <a:ext cx="677862" cy="679450"/>
          </a:xfrm>
          <a:prstGeom prst="rect">
            <a:avLst/>
          </a:prstGeom>
          <a:noFill/>
          <a:ln w="9525">
            <a:noFill/>
            <a:miter lim="800000"/>
            <a:headEnd/>
            <a:tailEnd/>
          </a:ln>
        </p:spPr>
      </p:pic>
      <p:pic>
        <p:nvPicPr>
          <p:cNvPr id="17453" name="図 32" descr="MYSQL5.jpg"/>
          <p:cNvPicPr>
            <a:picLocks noChangeAspect="1"/>
          </p:cNvPicPr>
          <p:nvPr/>
        </p:nvPicPr>
        <p:blipFill>
          <a:blip r:embed="rId19"/>
          <a:srcRect/>
          <a:stretch>
            <a:fillRect/>
          </a:stretch>
        </p:blipFill>
        <p:spPr bwMode="auto">
          <a:xfrm>
            <a:off x="1908175" y="4652963"/>
            <a:ext cx="744538" cy="744537"/>
          </a:xfrm>
          <a:prstGeom prst="rect">
            <a:avLst/>
          </a:prstGeom>
          <a:noFill/>
          <a:ln w="9525">
            <a:noFill/>
            <a:miter lim="800000"/>
            <a:headEnd/>
            <a:tailEnd/>
          </a:ln>
        </p:spPr>
      </p:pic>
      <p:pic>
        <p:nvPicPr>
          <p:cNvPr id="17454" name="図 33" descr="MYSQL6.jpg"/>
          <p:cNvPicPr>
            <a:picLocks noChangeAspect="1"/>
          </p:cNvPicPr>
          <p:nvPr/>
        </p:nvPicPr>
        <p:blipFill>
          <a:blip r:embed="rId20"/>
          <a:srcRect/>
          <a:stretch>
            <a:fillRect/>
          </a:stretch>
        </p:blipFill>
        <p:spPr bwMode="auto">
          <a:xfrm>
            <a:off x="3132138" y="4652963"/>
            <a:ext cx="744537" cy="744537"/>
          </a:xfrm>
          <a:prstGeom prst="rect">
            <a:avLst/>
          </a:prstGeom>
          <a:noFill/>
          <a:ln w="9525">
            <a:noFill/>
            <a:miter lim="800000"/>
            <a:headEnd/>
            <a:tailEnd/>
          </a:ln>
        </p:spPr>
      </p:pic>
      <p:pic>
        <p:nvPicPr>
          <p:cNvPr id="17455" name="図 34" descr="pgsql01.jpg"/>
          <p:cNvPicPr>
            <a:picLocks noChangeAspect="1"/>
          </p:cNvPicPr>
          <p:nvPr/>
        </p:nvPicPr>
        <p:blipFill>
          <a:blip r:embed="rId21"/>
          <a:srcRect/>
          <a:stretch>
            <a:fillRect/>
          </a:stretch>
        </p:blipFill>
        <p:spPr bwMode="auto">
          <a:xfrm>
            <a:off x="4932363" y="4652963"/>
            <a:ext cx="744537" cy="744537"/>
          </a:xfrm>
          <a:prstGeom prst="rect">
            <a:avLst/>
          </a:prstGeom>
          <a:noFill/>
          <a:ln w="9525">
            <a:noFill/>
            <a:miter lim="800000"/>
            <a:headEnd/>
            <a:tailEnd/>
          </a:ln>
        </p:spPr>
      </p:pic>
      <p:pic>
        <p:nvPicPr>
          <p:cNvPr id="17456" name="図 35" descr="pgsql02.jpg"/>
          <p:cNvPicPr>
            <a:picLocks noChangeAspect="1"/>
          </p:cNvPicPr>
          <p:nvPr/>
        </p:nvPicPr>
        <p:blipFill>
          <a:blip r:embed="rId22"/>
          <a:srcRect/>
          <a:stretch>
            <a:fillRect/>
          </a:stretch>
        </p:blipFill>
        <p:spPr bwMode="auto">
          <a:xfrm>
            <a:off x="6227763" y="4652963"/>
            <a:ext cx="744537" cy="744537"/>
          </a:xfrm>
          <a:prstGeom prst="rect">
            <a:avLst/>
          </a:prstGeom>
          <a:noFill/>
          <a:ln w="9525">
            <a:noFill/>
            <a:miter lim="800000"/>
            <a:headEnd/>
            <a:tailEnd/>
          </a:ln>
        </p:spPr>
      </p:pic>
      <p:pic>
        <p:nvPicPr>
          <p:cNvPr id="17457" name="図 36" descr="linux01.jpg"/>
          <p:cNvPicPr>
            <a:picLocks noChangeAspect="1"/>
          </p:cNvPicPr>
          <p:nvPr/>
        </p:nvPicPr>
        <p:blipFill>
          <a:blip r:embed="rId23"/>
          <a:srcRect/>
          <a:stretch>
            <a:fillRect/>
          </a:stretch>
        </p:blipFill>
        <p:spPr bwMode="auto">
          <a:xfrm>
            <a:off x="4932363" y="5589588"/>
            <a:ext cx="733425" cy="733425"/>
          </a:xfrm>
          <a:prstGeom prst="rect">
            <a:avLst/>
          </a:prstGeom>
          <a:noFill/>
          <a:ln w="9525">
            <a:noFill/>
            <a:miter lim="800000"/>
            <a:headEnd/>
            <a:tailEnd/>
          </a:ln>
        </p:spPr>
      </p:pic>
      <p:pic>
        <p:nvPicPr>
          <p:cNvPr id="17458" name="図 37" descr="linux02.jpg"/>
          <p:cNvPicPr>
            <a:picLocks noChangeAspect="1"/>
          </p:cNvPicPr>
          <p:nvPr/>
        </p:nvPicPr>
        <p:blipFill>
          <a:blip r:embed="rId24"/>
          <a:srcRect/>
          <a:stretch>
            <a:fillRect/>
          </a:stretch>
        </p:blipFill>
        <p:spPr bwMode="auto">
          <a:xfrm>
            <a:off x="3059113" y="5516563"/>
            <a:ext cx="735012" cy="735012"/>
          </a:xfrm>
          <a:prstGeom prst="rect">
            <a:avLst/>
          </a:prstGeom>
          <a:noFill/>
          <a:ln w="9525">
            <a:noFill/>
            <a:miter lim="800000"/>
            <a:headEnd/>
            <a:tailEnd/>
          </a:ln>
        </p:spPr>
      </p:pic>
      <p:pic>
        <p:nvPicPr>
          <p:cNvPr id="17459" name="図 38" descr="linux03.jpg"/>
          <p:cNvPicPr>
            <a:picLocks noChangeAspect="1"/>
          </p:cNvPicPr>
          <p:nvPr/>
        </p:nvPicPr>
        <p:blipFill>
          <a:blip r:embed="rId25"/>
          <a:srcRect/>
          <a:stretch>
            <a:fillRect/>
          </a:stretch>
        </p:blipFill>
        <p:spPr bwMode="auto">
          <a:xfrm>
            <a:off x="1908175" y="5516563"/>
            <a:ext cx="733425" cy="735012"/>
          </a:xfrm>
          <a:prstGeom prst="rect">
            <a:avLst/>
          </a:prstGeom>
          <a:noFill/>
          <a:ln w="9525">
            <a:noFill/>
            <a:miter lim="800000"/>
            <a:headEnd/>
            <a:tailEnd/>
          </a:ln>
        </p:spPr>
      </p:pic>
      <p:pic>
        <p:nvPicPr>
          <p:cNvPr id="17460" name="図 39" descr="linux05.jpg"/>
          <p:cNvPicPr>
            <a:picLocks noChangeAspect="1"/>
          </p:cNvPicPr>
          <p:nvPr/>
        </p:nvPicPr>
        <p:blipFill>
          <a:blip r:embed="rId26"/>
          <a:srcRect/>
          <a:stretch>
            <a:fillRect/>
          </a:stretch>
        </p:blipFill>
        <p:spPr bwMode="auto">
          <a:xfrm>
            <a:off x="6300788" y="5445125"/>
            <a:ext cx="733425" cy="733425"/>
          </a:xfrm>
          <a:prstGeom prst="rect">
            <a:avLst/>
          </a:prstGeom>
          <a:noFill/>
          <a:ln w="9525">
            <a:noFill/>
            <a:miter lim="800000"/>
            <a:headEnd/>
            <a:tailEnd/>
          </a:ln>
        </p:spPr>
      </p:pic>
      <p:sp>
        <p:nvSpPr>
          <p:cNvPr id="79" name="雲形吹き出し 78"/>
          <p:cNvSpPr>
            <a:spLocks noChangeArrowheads="1"/>
          </p:cNvSpPr>
          <p:nvPr/>
        </p:nvSpPr>
        <p:spPr bwMode="auto">
          <a:xfrm>
            <a:off x="6804025" y="260350"/>
            <a:ext cx="2339975" cy="1368425"/>
          </a:xfrm>
          <a:prstGeom prst="cloudCallout">
            <a:avLst>
              <a:gd name="adj1" fmla="val -37856"/>
              <a:gd name="adj2" fmla="val 99653"/>
            </a:avLst>
          </a:prstGeom>
          <a:solidFill>
            <a:srgbClr val="FF6699"/>
          </a:solidFill>
          <a:ln w="25400" algn="ctr">
            <a:noFill/>
            <a:round/>
            <a:headEnd/>
            <a:tailEnd/>
          </a:ln>
          <a:effectLst>
            <a:outerShdw dist="38100" dir="5400000" algn="t" rotWithShape="0">
              <a:srgbClr val="000000">
                <a:alpha val="39998"/>
              </a:srgbClr>
            </a:outerShdw>
          </a:effectLst>
        </p:spPr>
        <p:txBody>
          <a:bodyPr anchor="ctr"/>
          <a:lstStyle/>
          <a:p>
            <a:pPr algn="ctr">
              <a:defRPr/>
            </a:pPr>
            <a:r>
              <a:rPr lang="ja-JP" altLang="en-US" sz="1400" b="1" dirty="0">
                <a:latin typeface="Calibri" pitchFamily="34" charset="0"/>
              </a:rPr>
              <a:t>一般的なスクールでは、そのスクールの教材でしか学べません。</a:t>
            </a:r>
          </a:p>
        </p:txBody>
      </p:sp>
      <p:sp>
        <p:nvSpPr>
          <p:cNvPr id="17462" name="Text Box 55"/>
          <p:cNvSpPr txBox="1">
            <a:spLocks noChangeArrowheads="1"/>
          </p:cNvSpPr>
          <p:nvPr/>
        </p:nvSpPr>
        <p:spPr bwMode="auto">
          <a:xfrm>
            <a:off x="468313" y="6323013"/>
            <a:ext cx="6859587" cy="366712"/>
          </a:xfrm>
          <a:prstGeom prst="rect">
            <a:avLst/>
          </a:prstGeom>
          <a:noFill/>
          <a:ln w="9525">
            <a:noFill/>
            <a:miter lim="800000"/>
            <a:headEnd/>
            <a:tailEnd/>
          </a:ln>
        </p:spPr>
        <p:txBody>
          <a:bodyPr wrap="none">
            <a:spAutoFit/>
          </a:bodyPr>
          <a:lstStyle/>
          <a:p>
            <a:r>
              <a:rPr lang="ja-JP" altLang="en-US"/>
              <a:t>現時点では、上記のテキストに関しては例</a:t>
            </a:r>
            <a:r>
              <a:rPr lang="en-US" altLang="ja-JP"/>
              <a:t>(</a:t>
            </a:r>
            <a:r>
              <a:rPr lang="ja-JP" altLang="en-US"/>
              <a:t>予定）としてあげてあります</a:t>
            </a:r>
          </a:p>
        </p:txBody>
      </p:sp>
      <p:pic>
        <p:nvPicPr>
          <p:cNvPr id="17463" name="Picture 56" descr="java02"/>
          <p:cNvPicPr>
            <a:picLocks noChangeAspect="1" noChangeArrowheads="1"/>
          </p:cNvPicPr>
          <p:nvPr/>
        </p:nvPicPr>
        <p:blipFill>
          <a:blip r:embed="rId27"/>
          <a:srcRect/>
          <a:stretch>
            <a:fillRect/>
          </a:stretch>
        </p:blipFill>
        <p:spPr bwMode="auto">
          <a:xfrm>
            <a:off x="1908175" y="2133600"/>
            <a:ext cx="692150" cy="69215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タイトル 1"/>
          <p:cNvSpPr>
            <a:spLocks noGrp="1"/>
          </p:cNvSpPr>
          <p:nvPr>
            <p:ph type="title"/>
          </p:nvPr>
        </p:nvSpPr>
        <p:spPr>
          <a:xfrm>
            <a:off x="395288" y="0"/>
            <a:ext cx="8229600" cy="417513"/>
          </a:xfrm>
        </p:spPr>
        <p:txBody>
          <a:bodyPr/>
          <a:lstStyle/>
          <a:p>
            <a:pPr algn="l" eaLnBrk="1" hangingPunct="1"/>
            <a:r>
              <a:rPr lang="ja-JP" altLang="en-US" sz="2000" b="1" smtClean="0"/>
              <a:t>超初心者からプロレベルまで　プロフェッショナルとして即戦力レベルまで</a:t>
            </a:r>
          </a:p>
        </p:txBody>
      </p:sp>
      <p:graphicFrame>
        <p:nvGraphicFramePr>
          <p:cNvPr id="18479" name="Group 47"/>
          <p:cNvGraphicFramePr>
            <a:graphicFrameLocks noGrp="1"/>
          </p:cNvGraphicFramePr>
          <p:nvPr/>
        </p:nvGraphicFramePr>
        <p:xfrm>
          <a:off x="323850" y="549275"/>
          <a:ext cx="8496300" cy="6010275"/>
        </p:xfrm>
        <a:graphic>
          <a:graphicData uri="http://schemas.openxmlformats.org/drawingml/2006/table">
            <a:tbl>
              <a:tblPr/>
              <a:tblGrid>
                <a:gridCol w="1638300"/>
                <a:gridCol w="6858000"/>
              </a:tblGrid>
              <a:tr h="471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FFFFFF"/>
                          </a:solidFill>
                          <a:effectLst/>
                          <a:latin typeface="Calibri" pitchFamily="34" charset="0"/>
                          <a:ea typeface="ＭＳ Ｐゴシック" charset="-128"/>
                        </a:rPr>
                        <a:t>レベル</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FFFFFF"/>
                          </a:solidFill>
                          <a:effectLst/>
                          <a:latin typeface="Calibri" pitchFamily="34" charset="0"/>
                          <a:ea typeface="ＭＳ Ｐゴシック" charset="-128"/>
                        </a:rPr>
                        <a:t>コース</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087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Calibri" pitchFamily="34" charset="0"/>
                          <a:ea typeface="ＭＳ Ｐゴシック" charset="-128"/>
                        </a:rPr>
                        <a:t>レベル０</a:t>
                      </a:r>
                      <a:endParaRPr kumimoji="1" lang="en-US" altLang="ja-JP" sz="1800" b="0" i="0" u="none" strike="noStrike" cap="none" normalizeH="0" baseline="0" smtClean="0">
                        <a:ln>
                          <a:noFill/>
                        </a:ln>
                        <a:solidFill>
                          <a:srgbClr val="000000"/>
                        </a:solidFill>
                        <a:effectLst/>
                        <a:latin typeface="Calibri"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Calibri" pitchFamily="34" charset="0"/>
                          <a:ea typeface="ＭＳ Ｐゴシック" charset="-128"/>
                        </a:rPr>
                        <a:t>超入門</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000000"/>
                        </a:solidFill>
                        <a:effectLst/>
                        <a:latin typeface="Calibri"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087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Calibri" pitchFamily="34" charset="0"/>
                          <a:ea typeface="ＭＳ Ｐゴシック" charset="-128"/>
                        </a:rPr>
                        <a:t>レベル１</a:t>
                      </a:r>
                      <a:endParaRPr kumimoji="1" lang="en-US" altLang="ja-JP" sz="1800" b="0" i="0" u="none" strike="noStrike" cap="none" normalizeH="0" baseline="0" smtClean="0">
                        <a:ln>
                          <a:noFill/>
                        </a:ln>
                        <a:solidFill>
                          <a:srgbClr val="000000"/>
                        </a:solidFill>
                        <a:effectLst/>
                        <a:latin typeface="Calibri"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Calibri" pitchFamily="34" charset="0"/>
                          <a:ea typeface="ＭＳ Ｐゴシック" charset="-128"/>
                        </a:rPr>
                        <a:t>ベーシック</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000000"/>
                        </a:solidFill>
                        <a:effectLst/>
                        <a:latin typeface="Calibri"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087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Calibri" pitchFamily="34" charset="0"/>
                          <a:ea typeface="ＭＳ Ｐゴシック" charset="-128"/>
                        </a:rPr>
                        <a:t>レベル２</a:t>
                      </a:r>
                      <a:endParaRPr kumimoji="1" lang="en-US" altLang="ja-JP" sz="1800" b="0" i="0" u="none" strike="noStrike" cap="none" normalizeH="0" baseline="0" smtClean="0">
                        <a:ln>
                          <a:noFill/>
                        </a:ln>
                        <a:solidFill>
                          <a:srgbClr val="000000"/>
                        </a:solidFill>
                        <a:effectLst/>
                        <a:latin typeface="Calibri"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Calibri" pitchFamily="34" charset="0"/>
                          <a:ea typeface="ＭＳ Ｐゴシック" charset="-128"/>
                        </a:rPr>
                        <a:t>マスター</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Calibri" pitchFamily="34" charset="0"/>
                          <a:ea typeface="ＭＳ Ｐゴシック" charset="-128"/>
                        </a:rPr>
                        <a:t>（プログラミング言語を）</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000000"/>
                        </a:solidFill>
                        <a:effectLst/>
                        <a:latin typeface="Calibri"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087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Calibri" pitchFamily="34" charset="0"/>
                          <a:ea typeface="ＭＳ Ｐゴシック" charset="-128"/>
                        </a:rPr>
                        <a:t>レベル３</a:t>
                      </a:r>
                      <a:endParaRPr kumimoji="1" lang="en-US" altLang="ja-JP" sz="1800" b="0" i="0" u="none" strike="noStrike" cap="none" normalizeH="0" baseline="0" smtClean="0">
                        <a:ln>
                          <a:noFill/>
                        </a:ln>
                        <a:solidFill>
                          <a:srgbClr val="000000"/>
                        </a:solidFill>
                        <a:effectLst/>
                        <a:latin typeface="Calibri"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Calibri" pitchFamily="34" charset="0"/>
                          <a:ea typeface="ＭＳ Ｐゴシック" charset="-128"/>
                        </a:rPr>
                        <a:t>プロレベル</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000000"/>
                        </a:solidFill>
                        <a:effectLst/>
                        <a:latin typeface="Calibri"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087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Calibri" pitchFamily="34" charset="0"/>
                          <a:ea typeface="ＭＳ Ｐゴシック" charset="-128"/>
                        </a:rPr>
                        <a:t>レベル４</a:t>
                      </a:r>
                      <a:endParaRPr kumimoji="1" lang="en-US" altLang="ja-JP" sz="1800" b="0" i="0" u="none" strike="noStrike" cap="none" normalizeH="0" baseline="0" smtClean="0">
                        <a:ln>
                          <a:noFill/>
                        </a:ln>
                        <a:solidFill>
                          <a:srgbClr val="000000"/>
                        </a:solidFill>
                        <a:effectLst/>
                        <a:latin typeface="Calibri"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Calibri" pitchFamily="34" charset="0"/>
                          <a:ea typeface="ＭＳ Ｐゴシック" charset="-128"/>
                        </a:rPr>
                        <a:t>応用</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000000"/>
                        </a:solidFill>
                        <a:effectLst/>
                        <a:latin typeface="Calibri" pitchFamily="34"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pic>
        <p:nvPicPr>
          <p:cNvPr id="18457" name="図 59" descr="php1.jpg"/>
          <p:cNvPicPr>
            <a:picLocks noChangeAspect="1"/>
          </p:cNvPicPr>
          <p:nvPr/>
        </p:nvPicPr>
        <p:blipFill>
          <a:blip r:embed="rId2"/>
          <a:srcRect/>
          <a:stretch>
            <a:fillRect/>
          </a:stretch>
        </p:blipFill>
        <p:spPr bwMode="auto">
          <a:xfrm>
            <a:off x="2268538" y="3357563"/>
            <a:ext cx="766762" cy="766762"/>
          </a:xfrm>
          <a:prstGeom prst="rect">
            <a:avLst/>
          </a:prstGeom>
          <a:noFill/>
          <a:ln w="9525">
            <a:noFill/>
            <a:miter lim="800000"/>
            <a:headEnd/>
            <a:tailEnd/>
          </a:ln>
        </p:spPr>
      </p:pic>
      <p:pic>
        <p:nvPicPr>
          <p:cNvPr id="18458" name="図 60" descr="php2.jpg"/>
          <p:cNvPicPr>
            <a:picLocks noChangeAspect="1"/>
          </p:cNvPicPr>
          <p:nvPr/>
        </p:nvPicPr>
        <p:blipFill>
          <a:blip r:embed="rId3"/>
          <a:srcRect/>
          <a:stretch>
            <a:fillRect/>
          </a:stretch>
        </p:blipFill>
        <p:spPr bwMode="auto">
          <a:xfrm>
            <a:off x="3203575" y="1989138"/>
            <a:ext cx="596900" cy="719137"/>
          </a:xfrm>
          <a:prstGeom prst="rect">
            <a:avLst/>
          </a:prstGeom>
          <a:noFill/>
          <a:ln w="9525">
            <a:noFill/>
            <a:miter lim="800000"/>
            <a:headEnd/>
            <a:tailEnd/>
          </a:ln>
        </p:spPr>
      </p:pic>
      <p:pic>
        <p:nvPicPr>
          <p:cNvPr id="18459" name="図 61" descr="php3.jpg"/>
          <p:cNvPicPr>
            <a:picLocks noChangeAspect="1"/>
          </p:cNvPicPr>
          <p:nvPr/>
        </p:nvPicPr>
        <p:blipFill>
          <a:blip r:embed="rId4"/>
          <a:srcRect/>
          <a:stretch>
            <a:fillRect/>
          </a:stretch>
        </p:blipFill>
        <p:spPr bwMode="auto">
          <a:xfrm>
            <a:off x="7956550" y="2852738"/>
            <a:ext cx="766763" cy="766762"/>
          </a:xfrm>
          <a:prstGeom prst="rect">
            <a:avLst/>
          </a:prstGeom>
          <a:noFill/>
          <a:ln w="9525">
            <a:noFill/>
            <a:miter lim="800000"/>
            <a:headEnd/>
            <a:tailEnd/>
          </a:ln>
        </p:spPr>
      </p:pic>
      <p:pic>
        <p:nvPicPr>
          <p:cNvPr id="18460" name="図 62" descr="php4.jpg"/>
          <p:cNvPicPr>
            <a:picLocks noChangeAspect="1"/>
          </p:cNvPicPr>
          <p:nvPr/>
        </p:nvPicPr>
        <p:blipFill>
          <a:blip r:embed="rId5"/>
          <a:srcRect/>
          <a:stretch>
            <a:fillRect/>
          </a:stretch>
        </p:blipFill>
        <p:spPr bwMode="auto">
          <a:xfrm>
            <a:off x="3995738" y="2708275"/>
            <a:ext cx="766762" cy="766763"/>
          </a:xfrm>
          <a:prstGeom prst="rect">
            <a:avLst/>
          </a:prstGeom>
          <a:noFill/>
          <a:ln w="9525">
            <a:noFill/>
            <a:miter lim="800000"/>
            <a:headEnd/>
            <a:tailEnd/>
          </a:ln>
        </p:spPr>
      </p:pic>
      <p:pic>
        <p:nvPicPr>
          <p:cNvPr id="18461" name="図 63" descr="php5.jpg"/>
          <p:cNvPicPr>
            <a:picLocks noChangeAspect="1"/>
          </p:cNvPicPr>
          <p:nvPr/>
        </p:nvPicPr>
        <p:blipFill>
          <a:blip r:embed="rId6"/>
          <a:srcRect/>
          <a:stretch>
            <a:fillRect/>
          </a:stretch>
        </p:blipFill>
        <p:spPr bwMode="auto">
          <a:xfrm>
            <a:off x="2195513" y="2205038"/>
            <a:ext cx="766762" cy="766762"/>
          </a:xfrm>
          <a:prstGeom prst="rect">
            <a:avLst/>
          </a:prstGeom>
          <a:noFill/>
          <a:ln w="9525">
            <a:noFill/>
            <a:miter lim="800000"/>
            <a:headEnd/>
            <a:tailEnd/>
          </a:ln>
        </p:spPr>
      </p:pic>
      <p:pic>
        <p:nvPicPr>
          <p:cNvPr id="18462" name="図 64" descr="php01.jpg"/>
          <p:cNvPicPr>
            <a:picLocks noChangeAspect="1"/>
          </p:cNvPicPr>
          <p:nvPr/>
        </p:nvPicPr>
        <p:blipFill>
          <a:blip r:embed="rId7"/>
          <a:srcRect/>
          <a:stretch>
            <a:fillRect/>
          </a:stretch>
        </p:blipFill>
        <p:spPr bwMode="auto">
          <a:xfrm>
            <a:off x="3563938" y="1125538"/>
            <a:ext cx="766762" cy="766762"/>
          </a:xfrm>
          <a:prstGeom prst="rect">
            <a:avLst/>
          </a:prstGeom>
          <a:noFill/>
          <a:ln w="9525">
            <a:noFill/>
            <a:miter lim="800000"/>
            <a:headEnd/>
            <a:tailEnd/>
          </a:ln>
        </p:spPr>
      </p:pic>
      <p:pic>
        <p:nvPicPr>
          <p:cNvPr id="18463" name="図 66" descr="php11.jpg"/>
          <p:cNvPicPr>
            <a:picLocks noChangeAspect="1"/>
          </p:cNvPicPr>
          <p:nvPr/>
        </p:nvPicPr>
        <p:blipFill>
          <a:blip r:embed="rId8"/>
          <a:srcRect/>
          <a:stretch>
            <a:fillRect/>
          </a:stretch>
        </p:blipFill>
        <p:spPr bwMode="auto">
          <a:xfrm>
            <a:off x="7092950" y="2276475"/>
            <a:ext cx="766763" cy="766763"/>
          </a:xfrm>
          <a:prstGeom prst="rect">
            <a:avLst/>
          </a:prstGeom>
          <a:noFill/>
          <a:ln w="9525">
            <a:noFill/>
            <a:miter lim="800000"/>
            <a:headEnd/>
            <a:tailEnd/>
          </a:ln>
        </p:spPr>
      </p:pic>
      <p:pic>
        <p:nvPicPr>
          <p:cNvPr id="18464" name="図 67" descr="php21.jpg"/>
          <p:cNvPicPr>
            <a:picLocks noChangeAspect="1"/>
          </p:cNvPicPr>
          <p:nvPr/>
        </p:nvPicPr>
        <p:blipFill>
          <a:blip r:embed="rId9"/>
          <a:srcRect/>
          <a:stretch>
            <a:fillRect/>
          </a:stretch>
        </p:blipFill>
        <p:spPr bwMode="auto">
          <a:xfrm>
            <a:off x="5867400" y="4508500"/>
            <a:ext cx="766763" cy="766763"/>
          </a:xfrm>
          <a:prstGeom prst="rect">
            <a:avLst/>
          </a:prstGeom>
          <a:noFill/>
          <a:ln w="9525">
            <a:noFill/>
            <a:miter lim="800000"/>
            <a:headEnd/>
            <a:tailEnd/>
          </a:ln>
        </p:spPr>
      </p:pic>
      <p:pic>
        <p:nvPicPr>
          <p:cNvPr id="18465" name="図 68" descr="php22.jpg"/>
          <p:cNvPicPr>
            <a:picLocks noChangeAspect="1"/>
          </p:cNvPicPr>
          <p:nvPr/>
        </p:nvPicPr>
        <p:blipFill>
          <a:blip r:embed="rId10"/>
          <a:srcRect/>
          <a:stretch>
            <a:fillRect/>
          </a:stretch>
        </p:blipFill>
        <p:spPr bwMode="auto">
          <a:xfrm>
            <a:off x="4787900" y="2276475"/>
            <a:ext cx="766763" cy="766763"/>
          </a:xfrm>
          <a:prstGeom prst="rect">
            <a:avLst/>
          </a:prstGeom>
          <a:noFill/>
          <a:ln w="9525">
            <a:noFill/>
            <a:miter lim="800000"/>
            <a:headEnd/>
            <a:tailEnd/>
          </a:ln>
        </p:spPr>
      </p:pic>
      <p:pic>
        <p:nvPicPr>
          <p:cNvPr id="18466" name="図 69" descr="php23.jpg"/>
          <p:cNvPicPr>
            <a:picLocks noChangeAspect="1"/>
          </p:cNvPicPr>
          <p:nvPr/>
        </p:nvPicPr>
        <p:blipFill>
          <a:blip r:embed="rId11"/>
          <a:srcRect/>
          <a:stretch>
            <a:fillRect/>
          </a:stretch>
        </p:blipFill>
        <p:spPr bwMode="auto">
          <a:xfrm>
            <a:off x="6011863" y="2662238"/>
            <a:ext cx="766762" cy="766762"/>
          </a:xfrm>
          <a:prstGeom prst="rect">
            <a:avLst/>
          </a:prstGeom>
          <a:noFill/>
          <a:ln w="9525">
            <a:noFill/>
            <a:miter lim="800000"/>
            <a:headEnd/>
            <a:tailEnd/>
          </a:ln>
        </p:spPr>
      </p:pic>
      <p:pic>
        <p:nvPicPr>
          <p:cNvPr id="18467" name="図 70" descr="php24.jpg"/>
          <p:cNvPicPr>
            <a:picLocks noChangeAspect="1"/>
          </p:cNvPicPr>
          <p:nvPr/>
        </p:nvPicPr>
        <p:blipFill>
          <a:blip r:embed="rId12"/>
          <a:srcRect/>
          <a:stretch>
            <a:fillRect/>
          </a:stretch>
        </p:blipFill>
        <p:spPr bwMode="auto">
          <a:xfrm>
            <a:off x="4787900" y="3357563"/>
            <a:ext cx="766763" cy="766762"/>
          </a:xfrm>
          <a:prstGeom prst="rect">
            <a:avLst/>
          </a:prstGeom>
          <a:noFill/>
          <a:ln w="9525">
            <a:noFill/>
            <a:miter lim="800000"/>
            <a:headEnd/>
            <a:tailEnd/>
          </a:ln>
        </p:spPr>
      </p:pic>
      <p:pic>
        <p:nvPicPr>
          <p:cNvPr id="18468" name="図 71" descr="php32.jpg"/>
          <p:cNvPicPr>
            <a:picLocks noChangeAspect="1"/>
          </p:cNvPicPr>
          <p:nvPr/>
        </p:nvPicPr>
        <p:blipFill>
          <a:blip r:embed="rId13"/>
          <a:srcRect/>
          <a:stretch>
            <a:fillRect/>
          </a:stretch>
        </p:blipFill>
        <p:spPr bwMode="auto">
          <a:xfrm>
            <a:off x="4787900" y="4365625"/>
            <a:ext cx="766763" cy="766763"/>
          </a:xfrm>
          <a:prstGeom prst="rect">
            <a:avLst/>
          </a:prstGeom>
          <a:noFill/>
          <a:ln w="9525">
            <a:noFill/>
            <a:miter lim="800000"/>
            <a:headEnd/>
            <a:tailEnd/>
          </a:ln>
        </p:spPr>
      </p:pic>
      <p:pic>
        <p:nvPicPr>
          <p:cNvPr id="18469" name="図 72" descr="php33.jpg"/>
          <p:cNvPicPr>
            <a:picLocks noChangeAspect="1"/>
          </p:cNvPicPr>
          <p:nvPr/>
        </p:nvPicPr>
        <p:blipFill>
          <a:blip r:embed="rId14"/>
          <a:srcRect/>
          <a:stretch>
            <a:fillRect/>
          </a:stretch>
        </p:blipFill>
        <p:spPr bwMode="auto">
          <a:xfrm>
            <a:off x="3492500" y="4437063"/>
            <a:ext cx="766763" cy="766762"/>
          </a:xfrm>
          <a:prstGeom prst="rect">
            <a:avLst/>
          </a:prstGeom>
          <a:noFill/>
          <a:ln w="9525">
            <a:noFill/>
            <a:miter lim="800000"/>
            <a:headEnd/>
            <a:tailEnd/>
          </a:ln>
        </p:spPr>
      </p:pic>
      <p:pic>
        <p:nvPicPr>
          <p:cNvPr id="18470" name="図 73" descr="php41.jpg"/>
          <p:cNvPicPr>
            <a:picLocks noChangeAspect="1"/>
          </p:cNvPicPr>
          <p:nvPr/>
        </p:nvPicPr>
        <p:blipFill>
          <a:blip r:embed="rId15"/>
          <a:srcRect/>
          <a:stretch>
            <a:fillRect/>
          </a:stretch>
        </p:blipFill>
        <p:spPr bwMode="auto">
          <a:xfrm>
            <a:off x="5867400" y="5661025"/>
            <a:ext cx="766763" cy="766763"/>
          </a:xfrm>
          <a:prstGeom prst="rect">
            <a:avLst/>
          </a:prstGeom>
          <a:noFill/>
          <a:ln w="9525">
            <a:noFill/>
            <a:miter lim="800000"/>
            <a:headEnd/>
            <a:tailEnd/>
          </a:ln>
        </p:spPr>
      </p:pic>
      <p:pic>
        <p:nvPicPr>
          <p:cNvPr id="18471" name="図 74" descr="php42.jpg"/>
          <p:cNvPicPr>
            <a:picLocks noChangeAspect="1"/>
          </p:cNvPicPr>
          <p:nvPr/>
        </p:nvPicPr>
        <p:blipFill>
          <a:blip r:embed="rId16"/>
          <a:srcRect/>
          <a:stretch>
            <a:fillRect/>
          </a:stretch>
        </p:blipFill>
        <p:spPr bwMode="auto">
          <a:xfrm>
            <a:off x="4787900" y="5661025"/>
            <a:ext cx="766763" cy="766763"/>
          </a:xfrm>
          <a:prstGeom prst="rect">
            <a:avLst/>
          </a:prstGeom>
          <a:noFill/>
          <a:ln w="9525">
            <a:noFill/>
            <a:miter lim="800000"/>
            <a:headEnd/>
            <a:tailEnd/>
          </a:ln>
        </p:spPr>
      </p:pic>
      <p:pic>
        <p:nvPicPr>
          <p:cNvPr id="18472" name="図 75" descr="php43.jpg"/>
          <p:cNvPicPr>
            <a:picLocks noChangeAspect="1"/>
          </p:cNvPicPr>
          <p:nvPr/>
        </p:nvPicPr>
        <p:blipFill>
          <a:blip r:embed="rId17"/>
          <a:srcRect/>
          <a:stretch>
            <a:fillRect/>
          </a:stretch>
        </p:blipFill>
        <p:spPr bwMode="auto">
          <a:xfrm>
            <a:off x="3492500" y="5661025"/>
            <a:ext cx="766763" cy="766763"/>
          </a:xfrm>
          <a:prstGeom prst="rect">
            <a:avLst/>
          </a:prstGeom>
          <a:noFill/>
          <a:ln w="9525">
            <a:noFill/>
            <a:miter lim="800000"/>
            <a:headEnd/>
            <a:tailEnd/>
          </a:ln>
        </p:spPr>
      </p:pic>
      <p:pic>
        <p:nvPicPr>
          <p:cNvPr id="18473" name="図 76" descr="php44.jpg"/>
          <p:cNvPicPr>
            <a:picLocks noChangeAspect="1"/>
          </p:cNvPicPr>
          <p:nvPr/>
        </p:nvPicPr>
        <p:blipFill>
          <a:blip r:embed="rId18"/>
          <a:srcRect/>
          <a:stretch>
            <a:fillRect/>
          </a:stretch>
        </p:blipFill>
        <p:spPr bwMode="auto">
          <a:xfrm>
            <a:off x="2195513" y="5661025"/>
            <a:ext cx="766762" cy="766763"/>
          </a:xfrm>
          <a:prstGeom prst="rect">
            <a:avLst/>
          </a:prstGeom>
          <a:noFill/>
          <a:ln w="9525">
            <a:noFill/>
            <a:miter lim="800000"/>
            <a:headEnd/>
            <a:tailEnd/>
          </a:ln>
        </p:spPr>
      </p:pic>
      <p:pic>
        <p:nvPicPr>
          <p:cNvPr id="18474" name="図 77" descr="php45.jpg"/>
          <p:cNvPicPr>
            <a:picLocks noChangeAspect="1"/>
          </p:cNvPicPr>
          <p:nvPr/>
        </p:nvPicPr>
        <p:blipFill>
          <a:blip r:embed="rId19"/>
          <a:srcRect/>
          <a:stretch>
            <a:fillRect/>
          </a:stretch>
        </p:blipFill>
        <p:spPr bwMode="auto">
          <a:xfrm>
            <a:off x="2195513" y="4437063"/>
            <a:ext cx="766762" cy="766762"/>
          </a:xfrm>
          <a:prstGeom prst="rect">
            <a:avLst/>
          </a:prstGeom>
          <a:noFill/>
          <a:ln w="9525">
            <a:noFill/>
            <a:miter lim="800000"/>
            <a:headEnd/>
            <a:tailEnd/>
          </a:ln>
        </p:spPr>
      </p:pic>
      <p:sp>
        <p:nvSpPr>
          <p:cNvPr id="79" name="雲形吹き出し 78"/>
          <p:cNvSpPr>
            <a:spLocks noChangeArrowheads="1"/>
          </p:cNvSpPr>
          <p:nvPr/>
        </p:nvSpPr>
        <p:spPr bwMode="auto">
          <a:xfrm>
            <a:off x="4500563" y="476250"/>
            <a:ext cx="4643437" cy="1304925"/>
          </a:xfrm>
          <a:prstGeom prst="cloudCallout">
            <a:avLst>
              <a:gd name="adj1" fmla="val -22273"/>
              <a:gd name="adj2" fmla="val 74819"/>
            </a:avLst>
          </a:prstGeom>
          <a:solidFill>
            <a:srgbClr val="CCFF66"/>
          </a:solidFill>
          <a:ln w="25400" algn="ctr">
            <a:noFill/>
            <a:round/>
            <a:headEnd/>
            <a:tailEnd/>
          </a:ln>
          <a:effectLst>
            <a:outerShdw dist="38100" dir="5400000" algn="t" rotWithShape="0">
              <a:srgbClr val="000000">
                <a:alpha val="39999"/>
              </a:srgbClr>
            </a:outerShdw>
          </a:effectLst>
        </p:spPr>
        <p:txBody>
          <a:bodyPr anchor="ctr"/>
          <a:lstStyle/>
          <a:p>
            <a:pPr algn="ctr">
              <a:defRPr/>
            </a:pPr>
            <a:r>
              <a:rPr lang="ja-JP" altLang="en-US" b="1">
                <a:latin typeface="Calibri" pitchFamily="34" charset="0"/>
              </a:rPr>
              <a:t>市販テキストをレベルにあわせてコースに分類してあり、自分の実力がどの辺なのかがわかる！</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タイトル 1"/>
          <p:cNvSpPr>
            <a:spLocks noGrp="1"/>
          </p:cNvSpPr>
          <p:nvPr>
            <p:ph type="title"/>
          </p:nvPr>
        </p:nvSpPr>
        <p:spPr>
          <a:xfrm>
            <a:off x="468313" y="0"/>
            <a:ext cx="8229600" cy="417513"/>
          </a:xfrm>
        </p:spPr>
        <p:txBody>
          <a:bodyPr/>
          <a:lstStyle/>
          <a:p>
            <a:pPr algn="l" eaLnBrk="1" hangingPunct="1"/>
            <a:r>
              <a:rPr lang="ja-JP" altLang="en-US" sz="2000" b="1" smtClean="0"/>
              <a:t>わかりやすい動画　　１つのトピックを</a:t>
            </a:r>
            <a:r>
              <a:rPr lang="en-US" altLang="ja-JP" sz="2000" b="1" smtClean="0"/>
              <a:t>5</a:t>
            </a:r>
            <a:r>
              <a:rPr lang="ja-JP" altLang="en-US" sz="2000" b="1" smtClean="0"/>
              <a:t>分程度で！</a:t>
            </a:r>
          </a:p>
        </p:txBody>
      </p:sp>
      <p:grpSp>
        <p:nvGrpSpPr>
          <p:cNvPr id="19458" name="Group 16"/>
          <p:cNvGrpSpPr>
            <a:grpSpLocks/>
          </p:cNvGrpSpPr>
          <p:nvPr/>
        </p:nvGrpSpPr>
        <p:grpSpPr bwMode="auto">
          <a:xfrm>
            <a:off x="900113" y="1773238"/>
            <a:ext cx="7599362" cy="4752975"/>
            <a:chOff x="295" y="346"/>
            <a:chExt cx="5331" cy="3765"/>
          </a:xfrm>
        </p:grpSpPr>
        <p:pic>
          <p:nvPicPr>
            <p:cNvPr id="19460" name="Picture 13" descr="b_note_121"/>
            <p:cNvPicPr>
              <a:picLocks noChangeAspect="1" noChangeArrowheads="1"/>
            </p:cNvPicPr>
            <p:nvPr/>
          </p:nvPicPr>
          <p:blipFill>
            <a:blip r:embed="rId2"/>
            <a:srcRect/>
            <a:stretch>
              <a:fillRect/>
            </a:stretch>
          </p:blipFill>
          <p:spPr bwMode="auto">
            <a:xfrm>
              <a:off x="476" y="346"/>
              <a:ext cx="1613" cy="1210"/>
            </a:xfrm>
            <a:prstGeom prst="rect">
              <a:avLst/>
            </a:prstGeom>
            <a:noFill/>
            <a:ln w="9525">
              <a:noFill/>
              <a:miter lim="800000"/>
              <a:headEnd/>
              <a:tailEnd/>
            </a:ln>
          </p:spPr>
        </p:pic>
        <p:sp>
          <p:nvSpPr>
            <p:cNvPr id="19461" name="角丸四角形 46"/>
            <p:cNvSpPr>
              <a:spLocks noChangeArrowheads="1"/>
            </p:cNvSpPr>
            <p:nvPr/>
          </p:nvSpPr>
          <p:spPr bwMode="auto">
            <a:xfrm>
              <a:off x="476" y="1570"/>
              <a:ext cx="1975" cy="227"/>
            </a:xfrm>
            <a:prstGeom prst="roundRect">
              <a:avLst>
                <a:gd name="adj" fmla="val 16667"/>
              </a:avLst>
            </a:prstGeom>
            <a:noFill/>
            <a:ln w="25400" algn="ctr">
              <a:noFill/>
              <a:round/>
              <a:headEnd/>
              <a:tailEnd/>
            </a:ln>
          </p:spPr>
          <p:txBody>
            <a:bodyPr anchor="ctr"/>
            <a:lstStyle/>
            <a:p>
              <a:r>
                <a:rPr lang="ja-JP" altLang="en-US" sz="1400" b="1">
                  <a:latin typeface="HG創英角ｺﾞｼｯｸUB" pitchFamily="49" charset="-128"/>
                  <a:ea typeface="HG創英角ｺﾞｼｯｸUB" pitchFamily="49" charset="-128"/>
                </a:rPr>
                <a:t>講師の説明＋図解</a:t>
              </a:r>
            </a:p>
          </p:txBody>
        </p:sp>
        <p:sp>
          <p:nvSpPr>
            <p:cNvPr id="19462" name="角丸四角形 47"/>
            <p:cNvSpPr>
              <a:spLocks noChangeArrowheads="1"/>
            </p:cNvSpPr>
            <p:nvPr/>
          </p:nvSpPr>
          <p:spPr bwMode="auto">
            <a:xfrm>
              <a:off x="3198" y="1480"/>
              <a:ext cx="2428" cy="363"/>
            </a:xfrm>
            <a:prstGeom prst="roundRect">
              <a:avLst>
                <a:gd name="adj" fmla="val 16667"/>
              </a:avLst>
            </a:prstGeom>
            <a:noFill/>
            <a:ln w="25400" algn="ctr">
              <a:noFill/>
              <a:round/>
              <a:headEnd/>
              <a:tailEnd/>
            </a:ln>
          </p:spPr>
          <p:txBody>
            <a:bodyPr anchor="ctr"/>
            <a:lstStyle/>
            <a:p>
              <a:r>
                <a:rPr lang="ja-JP" altLang="en-US" sz="1400" b="1">
                  <a:latin typeface="HG創英角ｺﾞｼｯｸUB" pitchFamily="49" charset="-128"/>
                  <a:ea typeface="HG創英角ｺﾞｼｯｸUB" pitchFamily="49" charset="-128"/>
                </a:rPr>
                <a:t>生徒役または司会進行役の質問</a:t>
              </a:r>
            </a:p>
          </p:txBody>
        </p:sp>
        <p:sp>
          <p:nvSpPr>
            <p:cNvPr id="19463" name="角丸四角形 49"/>
            <p:cNvSpPr>
              <a:spLocks noChangeArrowheads="1"/>
            </p:cNvSpPr>
            <p:nvPr/>
          </p:nvSpPr>
          <p:spPr bwMode="auto">
            <a:xfrm>
              <a:off x="3334" y="3929"/>
              <a:ext cx="2132" cy="182"/>
            </a:xfrm>
            <a:prstGeom prst="roundRect">
              <a:avLst>
                <a:gd name="adj" fmla="val 16667"/>
              </a:avLst>
            </a:prstGeom>
            <a:noFill/>
            <a:ln w="25400" algn="ctr">
              <a:noFill/>
              <a:round/>
              <a:headEnd/>
              <a:tailEnd/>
            </a:ln>
          </p:spPr>
          <p:txBody>
            <a:bodyPr anchor="ctr"/>
            <a:lstStyle/>
            <a:p>
              <a:r>
                <a:rPr lang="ja-JP" altLang="en-US" sz="1400" b="1">
                  <a:latin typeface="HG創英角ｺﾞｼｯｸUB" pitchFamily="49" charset="-128"/>
                  <a:ea typeface="HG創英角ｺﾞｼｯｸUB" pitchFamily="49" charset="-128"/>
                </a:rPr>
                <a:t>理解度をチェックする質問</a:t>
              </a:r>
            </a:p>
          </p:txBody>
        </p:sp>
        <p:sp>
          <p:nvSpPr>
            <p:cNvPr id="19464" name="角丸四角形 50"/>
            <p:cNvSpPr>
              <a:spLocks noChangeArrowheads="1"/>
            </p:cNvSpPr>
            <p:nvPr/>
          </p:nvSpPr>
          <p:spPr bwMode="auto">
            <a:xfrm>
              <a:off x="295" y="3838"/>
              <a:ext cx="2267" cy="227"/>
            </a:xfrm>
            <a:prstGeom prst="roundRect">
              <a:avLst>
                <a:gd name="adj" fmla="val 16667"/>
              </a:avLst>
            </a:prstGeom>
            <a:noFill/>
            <a:ln w="25400" algn="ctr">
              <a:noFill/>
              <a:round/>
              <a:headEnd/>
              <a:tailEnd/>
            </a:ln>
          </p:spPr>
          <p:txBody>
            <a:bodyPr anchor="ctr"/>
            <a:lstStyle/>
            <a:p>
              <a:r>
                <a:rPr lang="ja-JP" altLang="en-US" sz="1400" b="1">
                  <a:latin typeface="HG創英角ｺﾞｼｯｸUB" pitchFamily="49" charset="-128"/>
                  <a:ea typeface="HG創英角ｺﾞｼｯｸUB" pitchFamily="49" charset="-128"/>
                </a:rPr>
                <a:t>実際に例題を動かしてみる</a:t>
              </a:r>
            </a:p>
          </p:txBody>
        </p:sp>
        <p:sp>
          <p:nvSpPr>
            <p:cNvPr id="19465" name="右矢印 51"/>
            <p:cNvSpPr>
              <a:spLocks noChangeArrowheads="1"/>
            </p:cNvSpPr>
            <p:nvPr/>
          </p:nvSpPr>
          <p:spPr bwMode="auto">
            <a:xfrm>
              <a:off x="2562" y="845"/>
              <a:ext cx="363" cy="408"/>
            </a:xfrm>
            <a:prstGeom prst="rightArrow">
              <a:avLst>
                <a:gd name="adj1" fmla="val 50000"/>
                <a:gd name="adj2" fmla="val 50000"/>
              </a:avLst>
            </a:prstGeom>
            <a:solidFill>
              <a:srgbClr val="FF0066"/>
            </a:solidFill>
            <a:ln w="25400" algn="ctr">
              <a:noFill/>
              <a:miter lim="800000"/>
              <a:headEnd/>
              <a:tailEnd/>
            </a:ln>
            <a:effectLst>
              <a:prstShdw prst="shdw17" dist="17961" dir="2700000">
                <a:srgbClr val="99003D"/>
              </a:prstShdw>
            </a:effectLst>
          </p:spPr>
          <p:txBody>
            <a:bodyPr anchor="ctr"/>
            <a:lstStyle/>
            <a:p>
              <a:pPr algn="ctr"/>
              <a:endParaRPr lang="ja-JP" altLang="en-US" sz="1400">
                <a:solidFill>
                  <a:srgbClr val="FFFFFF"/>
                </a:solidFill>
                <a:latin typeface="Calibri" pitchFamily="34" charset="0"/>
              </a:endParaRPr>
            </a:p>
          </p:txBody>
        </p:sp>
        <p:sp>
          <p:nvSpPr>
            <p:cNvPr id="19466" name="下矢印 52"/>
            <p:cNvSpPr>
              <a:spLocks noChangeArrowheads="1"/>
            </p:cNvSpPr>
            <p:nvPr/>
          </p:nvSpPr>
          <p:spPr bwMode="auto">
            <a:xfrm>
              <a:off x="4331" y="1888"/>
              <a:ext cx="454" cy="408"/>
            </a:xfrm>
            <a:prstGeom prst="downArrow">
              <a:avLst>
                <a:gd name="adj1" fmla="val 50000"/>
                <a:gd name="adj2" fmla="val 50000"/>
              </a:avLst>
            </a:prstGeom>
            <a:solidFill>
              <a:srgbClr val="FF0066"/>
            </a:solidFill>
            <a:ln w="25400" algn="ctr">
              <a:noFill/>
              <a:miter lim="800000"/>
              <a:headEnd/>
              <a:tailEnd/>
            </a:ln>
            <a:effectLst>
              <a:prstShdw prst="shdw17" dist="17961" dir="2700000">
                <a:srgbClr val="99003D"/>
              </a:prstShdw>
            </a:effectLst>
          </p:spPr>
          <p:txBody>
            <a:bodyPr anchor="ctr"/>
            <a:lstStyle/>
            <a:p>
              <a:pPr algn="ctr"/>
              <a:endParaRPr lang="ja-JP" altLang="en-US" sz="1400">
                <a:solidFill>
                  <a:srgbClr val="FFFFFF"/>
                </a:solidFill>
                <a:latin typeface="Calibri" pitchFamily="34" charset="0"/>
              </a:endParaRPr>
            </a:p>
          </p:txBody>
        </p:sp>
        <p:sp>
          <p:nvSpPr>
            <p:cNvPr id="19467" name="左矢印 54"/>
            <p:cNvSpPr>
              <a:spLocks noChangeArrowheads="1"/>
            </p:cNvSpPr>
            <p:nvPr/>
          </p:nvSpPr>
          <p:spPr bwMode="auto">
            <a:xfrm>
              <a:off x="2426" y="3022"/>
              <a:ext cx="408" cy="499"/>
            </a:xfrm>
            <a:prstGeom prst="leftArrow">
              <a:avLst>
                <a:gd name="adj1" fmla="val 50000"/>
                <a:gd name="adj2" fmla="val 50000"/>
              </a:avLst>
            </a:prstGeom>
            <a:solidFill>
              <a:srgbClr val="FF0066"/>
            </a:solidFill>
            <a:ln w="25400" algn="ctr">
              <a:noFill/>
              <a:miter lim="800000"/>
              <a:headEnd/>
              <a:tailEnd/>
            </a:ln>
            <a:effectLst>
              <a:prstShdw prst="shdw17" dist="17961" dir="2700000">
                <a:srgbClr val="99003D"/>
              </a:prstShdw>
            </a:effectLst>
          </p:spPr>
          <p:txBody>
            <a:bodyPr anchor="ctr"/>
            <a:lstStyle/>
            <a:p>
              <a:pPr algn="ctr"/>
              <a:endParaRPr lang="ja-JP" altLang="en-US" sz="1400">
                <a:solidFill>
                  <a:srgbClr val="FFFFFF"/>
                </a:solidFill>
                <a:latin typeface="Calibri" pitchFamily="34" charset="0"/>
              </a:endParaRPr>
            </a:p>
          </p:txBody>
        </p:sp>
        <p:sp>
          <p:nvSpPr>
            <p:cNvPr id="19468" name="上矢印 55"/>
            <p:cNvSpPr>
              <a:spLocks noChangeArrowheads="1"/>
            </p:cNvSpPr>
            <p:nvPr/>
          </p:nvSpPr>
          <p:spPr bwMode="auto">
            <a:xfrm>
              <a:off x="476" y="1979"/>
              <a:ext cx="1769" cy="362"/>
            </a:xfrm>
            <a:prstGeom prst="upArrow">
              <a:avLst>
                <a:gd name="adj1" fmla="val 50000"/>
                <a:gd name="adj2" fmla="val 42736"/>
              </a:avLst>
            </a:prstGeom>
            <a:solidFill>
              <a:srgbClr val="FF0066"/>
            </a:solidFill>
            <a:ln w="25400" algn="ctr">
              <a:noFill/>
              <a:prstDash val="dash"/>
              <a:miter lim="800000"/>
              <a:headEnd/>
              <a:tailEnd/>
            </a:ln>
            <a:effectLst>
              <a:prstShdw prst="shdw17" dist="17961" dir="2700000">
                <a:srgbClr val="99003D"/>
              </a:prstShdw>
            </a:effectLst>
          </p:spPr>
          <p:txBody>
            <a:bodyPr anchor="ctr"/>
            <a:lstStyle/>
            <a:p>
              <a:pPr algn="ctr"/>
              <a:r>
                <a:rPr lang="ja-JP" altLang="en-US" sz="1400">
                  <a:solidFill>
                    <a:srgbClr val="FFFFFF"/>
                  </a:solidFill>
                  <a:latin typeface="Calibri" pitchFamily="34" charset="0"/>
                </a:rPr>
                <a:t>次の</a:t>
              </a:r>
              <a:r>
                <a:rPr lang="en-US" altLang="ja-JP" sz="1400">
                  <a:solidFill>
                    <a:srgbClr val="FFFFFF"/>
                  </a:solidFill>
                  <a:latin typeface="Calibri" pitchFamily="34" charset="0"/>
                </a:rPr>
                <a:t>Step</a:t>
              </a:r>
              <a:r>
                <a:rPr lang="ja-JP" altLang="en-US" sz="1400">
                  <a:solidFill>
                    <a:srgbClr val="FFFFFF"/>
                  </a:solidFill>
                  <a:latin typeface="Calibri" pitchFamily="34" charset="0"/>
                </a:rPr>
                <a:t>へ</a:t>
              </a:r>
            </a:p>
          </p:txBody>
        </p:sp>
        <p:sp>
          <p:nvSpPr>
            <p:cNvPr id="19469" name="円/楕円 56"/>
            <p:cNvSpPr>
              <a:spLocks noChangeArrowheads="1"/>
            </p:cNvSpPr>
            <p:nvPr/>
          </p:nvSpPr>
          <p:spPr bwMode="auto">
            <a:xfrm>
              <a:off x="2109" y="1797"/>
              <a:ext cx="1996" cy="635"/>
            </a:xfrm>
            <a:prstGeom prst="ellipse">
              <a:avLst/>
            </a:prstGeom>
            <a:solidFill>
              <a:srgbClr val="99FF99"/>
            </a:solidFill>
            <a:ln w="25400" algn="ctr">
              <a:noFill/>
              <a:round/>
              <a:headEnd/>
              <a:tailEnd/>
            </a:ln>
            <a:effectLst>
              <a:prstShdw prst="shdw17" dist="17961" dir="2700000">
                <a:srgbClr val="5C995C"/>
              </a:prstShdw>
            </a:effectLst>
          </p:spPr>
          <p:txBody>
            <a:bodyPr anchor="ctr"/>
            <a:lstStyle/>
            <a:p>
              <a:r>
                <a:rPr lang="en-US" altLang="ja-JP" sz="1400" b="1">
                  <a:latin typeface="Calibri" pitchFamily="34" charset="0"/>
                </a:rPr>
                <a:t>Step</a:t>
              </a:r>
              <a:r>
                <a:rPr lang="ja-JP" altLang="en-US" sz="1400" b="1">
                  <a:latin typeface="Calibri" pitchFamily="34" charset="0"/>
                </a:rPr>
                <a:t>　ｂｙ　</a:t>
              </a:r>
              <a:r>
                <a:rPr lang="en-US" altLang="ja-JP" sz="1400" b="1">
                  <a:latin typeface="Calibri" pitchFamily="34" charset="0"/>
                </a:rPr>
                <a:t>Step</a:t>
              </a:r>
              <a:r>
                <a:rPr lang="ja-JP" altLang="en-US" sz="1400" b="1">
                  <a:latin typeface="Calibri" pitchFamily="34" charset="0"/>
                </a:rPr>
                <a:t>で、</a:t>
              </a:r>
              <a:endParaRPr lang="en-US" altLang="ja-JP" sz="1400" b="1">
                <a:latin typeface="Calibri" pitchFamily="34" charset="0"/>
              </a:endParaRPr>
            </a:p>
            <a:p>
              <a:r>
                <a:rPr lang="ja-JP" altLang="en-US" sz="1400" b="1">
                  <a:latin typeface="Calibri" pitchFamily="34" charset="0"/>
                </a:rPr>
                <a:t>着実に</a:t>
              </a:r>
              <a:r>
                <a:rPr lang="en-US" altLang="ja-JP" sz="1400" b="1">
                  <a:latin typeface="Calibri" pitchFamily="34" charset="0"/>
                </a:rPr>
                <a:t>Step</a:t>
              </a:r>
              <a:r>
                <a:rPr lang="ja-JP" altLang="en-US" sz="1400" b="1">
                  <a:latin typeface="Calibri" pitchFamily="34" charset="0"/>
                </a:rPr>
                <a:t>　</a:t>
              </a:r>
              <a:r>
                <a:rPr lang="en-US" altLang="ja-JP" sz="1400" b="1">
                  <a:latin typeface="Calibri" pitchFamily="34" charset="0"/>
                </a:rPr>
                <a:t>Up</a:t>
              </a:r>
              <a:r>
                <a:rPr lang="ja-JP" altLang="en-US" sz="1400" b="1">
                  <a:latin typeface="Calibri" pitchFamily="34" charset="0"/>
                </a:rPr>
                <a:t>！</a:t>
              </a:r>
            </a:p>
          </p:txBody>
        </p:sp>
        <p:pic>
          <p:nvPicPr>
            <p:cNvPr id="19470" name="Picture 12" descr="takagi"/>
            <p:cNvPicPr>
              <a:picLocks noChangeAspect="1" noChangeArrowheads="1"/>
            </p:cNvPicPr>
            <p:nvPr/>
          </p:nvPicPr>
          <p:blipFill>
            <a:blip r:embed="rId3"/>
            <a:srcRect/>
            <a:stretch>
              <a:fillRect/>
            </a:stretch>
          </p:blipFill>
          <p:spPr bwMode="auto">
            <a:xfrm>
              <a:off x="3560" y="346"/>
              <a:ext cx="1615" cy="1077"/>
            </a:xfrm>
            <a:prstGeom prst="rect">
              <a:avLst/>
            </a:prstGeom>
            <a:noFill/>
            <a:ln w="9525">
              <a:noFill/>
              <a:miter lim="800000"/>
              <a:headEnd/>
              <a:tailEnd/>
            </a:ln>
          </p:spPr>
        </p:pic>
        <p:pic>
          <p:nvPicPr>
            <p:cNvPr id="19471" name="Picture 14" descr="m_note_3_17"/>
            <p:cNvPicPr>
              <a:picLocks noChangeAspect="1" noChangeArrowheads="1"/>
            </p:cNvPicPr>
            <p:nvPr/>
          </p:nvPicPr>
          <p:blipFill>
            <a:blip r:embed="rId4"/>
            <a:srcRect/>
            <a:stretch>
              <a:fillRect/>
            </a:stretch>
          </p:blipFill>
          <p:spPr bwMode="auto">
            <a:xfrm>
              <a:off x="295" y="2432"/>
              <a:ext cx="1950" cy="1462"/>
            </a:xfrm>
            <a:prstGeom prst="rect">
              <a:avLst/>
            </a:prstGeom>
            <a:noFill/>
            <a:ln w="9525">
              <a:noFill/>
              <a:miter lim="800000"/>
              <a:headEnd/>
              <a:tailEnd/>
            </a:ln>
          </p:spPr>
        </p:pic>
        <p:pic>
          <p:nvPicPr>
            <p:cNvPr id="19472" name="Picture 15" descr="DL142_L"/>
            <p:cNvPicPr>
              <a:picLocks noChangeAspect="1" noChangeArrowheads="1"/>
            </p:cNvPicPr>
            <p:nvPr/>
          </p:nvPicPr>
          <p:blipFill>
            <a:blip r:embed="rId5"/>
            <a:srcRect/>
            <a:stretch>
              <a:fillRect/>
            </a:stretch>
          </p:blipFill>
          <p:spPr bwMode="auto">
            <a:xfrm>
              <a:off x="3560" y="2478"/>
              <a:ext cx="1793" cy="1345"/>
            </a:xfrm>
            <a:prstGeom prst="rect">
              <a:avLst/>
            </a:prstGeom>
            <a:noFill/>
            <a:ln w="9525">
              <a:noFill/>
              <a:miter lim="800000"/>
              <a:headEnd/>
              <a:tailEnd/>
            </a:ln>
          </p:spPr>
        </p:pic>
      </p:grpSp>
      <p:sp>
        <p:nvSpPr>
          <p:cNvPr id="19459" name="AutoShape 17"/>
          <p:cNvSpPr>
            <a:spLocks noChangeArrowheads="1"/>
          </p:cNvSpPr>
          <p:nvPr/>
        </p:nvSpPr>
        <p:spPr bwMode="auto">
          <a:xfrm>
            <a:off x="468313" y="549275"/>
            <a:ext cx="8064500" cy="1008063"/>
          </a:xfrm>
          <a:prstGeom prst="roundRect">
            <a:avLst>
              <a:gd name="adj" fmla="val 16667"/>
            </a:avLst>
          </a:prstGeom>
          <a:solidFill>
            <a:srgbClr val="FF6699"/>
          </a:solidFill>
          <a:ln w="9525">
            <a:noFill/>
            <a:round/>
            <a:headEnd/>
            <a:tailEnd/>
          </a:ln>
          <a:effectLst>
            <a:prstShdw prst="shdw17" dist="17961" dir="2700000">
              <a:srgbClr val="993D5C"/>
            </a:prstShdw>
          </a:effectLst>
        </p:spPr>
        <p:txBody>
          <a:bodyPr/>
          <a:lstStyle/>
          <a:p>
            <a:r>
              <a:rPr lang="ja-JP" altLang="en-US" b="1"/>
              <a:t>たとえば、ひとつのトピックごとに、説明＋良くある質問＋理解度をチェックするための質問＋例題、というサイクルで構成します。ひとつのステップごとに課題をクリアしていき、</a:t>
            </a:r>
            <a:r>
              <a:rPr lang="en-US" altLang="ja-JP" b="1"/>
              <a:t>N</a:t>
            </a:r>
            <a:r>
              <a:rPr lang="ja-JP" altLang="en-US" b="1"/>
              <a:t>段階のステップをクリアすると講座が終了します。</a:t>
            </a:r>
            <a:endParaRPr lang="ja-JP"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タイトル 1"/>
          <p:cNvSpPr>
            <a:spLocks noGrp="1"/>
          </p:cNvSpPr>
          <p:nvPr>
            <p:ph type="title"/>
          </p:nvPr>
        </p:nvSpPr>
        <p:spPr>
          <a:xfrm>
            <a:off x="395288" y="0"/>
            <a:ext cx="8229600" cy="417513"/>
          </a:xfrm>
        </p:spPr>
        <p:txBody>
          <a:bodyPr/>
          <a:lstStyle/>
          <a:p>
            <a:pPr algn="l" eaLnBrk="1" hangingPunct="1"/>
            <a:r>
              <a:rPr lang="ja-JP" altLang="en-US" sz="2000" b="1" smtClean="0"/>
              <a:t>開発環境をそのままレンタル</a:t>
            </a:r>
          </a:p>
        </p:txBody>
      </p:sp>
      <p:sp>
        <p:nvSpPr>
          <p:cNvPr id="20482" name="AutoShape 8"/>
          <p:cNvSpPr>
            <a:spLocks noChangeArrowheads="1"/>
          </p:cNvSpPr>
          <p:nvPr/>
        </p:nvSpPr>
        <p:spPr bwMode="auto">
          <a:xfrm>
            <a:off x="468313" y="620713"/>
            <a:ext cx="8064500" cy="1008062"/>
          </a:xfrm>
          <a:prstGeom prst="roundRect">
            <a:avLst>
              <a:gd name="adj" fmla="val 16667"/>
            </a:avLst>
          </a:prstGeom>
          <a:solidFill>
            <a:srgbClr val="FFFF66"/>
          </a:solidFill>
          <a:ln w="9525">
            <a:noFill/>
            <a:round/>
            <a:headEnd/>
            <a:tailEnd/>
          </a:ln>
          <a:effectLst>
            <a:prstShdw prst="shdw17" dist="17961" dir="2700000">
              <a:srgbClr val="99993D"/>
            </a:prstShdw>
          </a:effectLst>
        </p:spPr>
        <p:txBody>
          <a:bodyPr/>
          <a:lstStyle/>
          <a:p>
            <a:r>
              <a:rPr lang="ja-JP" altLang="en-US" b="1"/>
              <a:t>実践的！</a:t>
            </a:r>
            <a:endParaRPr lang="en-US" altLang="ja-JP" b="1"/>
          </a:p>
          <a:p>
            <a:r>
              <a:rPr lang="ja-JP" altLang="en-US"/>
              <a:t>・開発環境も丸ごとレンタルで、いつでもどこでも学べる！</a:t>
            </a:r>
          </a:p>
          <a:p>
            <a:r>
              <a:rPr lang="ja-JP" altLang="en-US"/>
              <a:t>・携帯でも学べる！</a:t>
            </a:r>
          </a:p>
        </p:txBody>
      </p:sp>
      <p:pic>
        <p:nvPicPr>
          <p:cNvPr id="20483" name="Picture 4" descr="開発環境１"/>
          <p:cNvPicPr>
            <a:picLocks noChangeAspect="1" noChangeArrowheads="1"/>
          </p:cNvPicPr>
          <p:nvPr/>
        </p:nvPicPr>
        <p:blipFill>
          <a:blip r:embed="rId2"/>
          <a:srcRect/>
          <a:stretch>
            <a:fillRect/>
          </a:stretch>
        </p:blipFill>
        <p:spPr bwMode="auto">
          <a:xfrm>
            <a:off x="468313" y="1844675"/>
            <a:ext cx="2787650" cy="4537075"/>
          </a:xfrm>
          <a:prstGeom prst="rect">
            <a:avLst/>
          </a:prstGeom>
          <a:noFill/>
          <a:ln w="9525">
            <a:noFill/>
            <a:miter lim="800000"/>
            <a:headEnd/>
            <a:tailEnd/>
          </a:ln>
        </p:spPr>
      </p:pic>
      <p:pic>
        <p:nvPicPr>
          <p:cNvPr id="20484" name="Picture 6" descr="開発環境２"/>
          <p:cNvPicPr>
            <a:picLocks noChangeAspect="1" noChangeArrowheads="1"/>
          </p:cNvPicPr>
          <p:nvPr/>
        </p:nvPicPr>
        <p:blipFill>
          <a:blip r:embed="rId3"/>
          <a:srcRect/>
          <a:stretch>
            <a:fillRect/>
          </a:stretch>
        </p:blipFill>
        <p:spPr bwMode="auto">
          <a:xfrm>
            <a:off x="2555875" y="3429000"/>
            <a:ext cx="3984625" cy="2568575"/>
          </a:xfrm>
          <a:prstGeom prst="rect">
            <a:avLst/>
          </a:prstGeom>
          <a:noFill/>
          <a:ln w="9525">
            <a:noFill/>
            <a:miter lim="800000"/>
            <a:headEnd/>
            <a:tailEnd/>
          </a:ln>
        </p:spPr>
      </p:pic>
      <p:pic>
        <p:nvPicPr>
          <p:cNvPr id="20485" name="Picture 5" descr="開発環境３"/>
          <p:cNvPicPr>
            <a:picLocks noChangeAspect="1" noChangeArrowheads="1"/>
          </p:cNvPicPr>
          <p:nvPr/>
        </p:nvPicPr>
        <p:blipFill>
          <a:blip r:embed="rId4"/>
          <a:srcRect/>
          <a:stretch>
            <a:fillRect/>
          </a:stretch>
        </p:blipFill>
        <p:spPr bwMode="auto">
          <a:xfrm>
            <a:off x="5364163" y="1881188"/>
            <a:ext cx="2786062" cy="3095625"/>
          </a:xfrm>
          <a:prstGeom prst="rect">
            <a:avLst/>
          </a:prstGeom>
          <a:noFill/>
          <a:ln w="9525">
            <a:noFill/>
            <a:miter lim="800000"/>
            <a:headEnd/>
            <a:tailEnd/>
          </a:ln>
        </p:spPr>
      </p:pic>
      <p:sp>
        <p:nvSpPr>
          <p:cNvPr id="20487" name="Line 7"/>
          <p:cNvSpPr>
            <a:spLocks noChangeShapeType="1"/>
          </p:cNvSpPr>
          <p:nvPr/>
        </p:nvSpPr>
        <p:spPr bwMode="auto">
          <a:xfrm>
            <a:off x="1116013" y="2708275"/>
            <a:ext cx="1584325" cy="1008063"/>
          </a:xfrm>
          <a:prstGeom prst="line">
            <a:avLst/>
          </a:prstGeom>
          <a:noFill/>
          <a:ln w="9525">
            <a:solidFill>
              <a:schemeClr val="tx1"/>
            </a:solidFill>
            <a:round/>
            <a:headEnd/>
            <a:tailEnd type="triangle" w="med" len="med"/>
          </a:ln>
          <a:effectLst>
            <a:prstShdw prst="shdw17" dist="17961" dir="2700000">
              <a:schemeClr val="tx1">
                <a:gamma/>
                <a:shade val="60000"/>
                <a:invGamma/>
              </a:schemeClr>
            </a:prstShdw>
          </a:effectLst>
        </p:spPr>
        <p:txBody>
          <a:bodyPr/>
          <a:lstStyle/>
          <a:p>
            <a:pPr algn="ctr">
              <a:defRPr/>
            </a:pPr>
            <a:endParaRPr lang="ja-JP" altLang="en-US"/>
          </a:p>
        </p:txBody>
      </p:sp>
      <p:sp>
        <p:nvSpPr>
          <p:cNvPr id="20488" name="Line 8"/>
          <p:cNvSpPr>
            <a:spLocks noChangeShapeType="1"/>
          </p:cNvSpPr>
          <p:nvPr/>
        </p:nvSpPr>
        <p:spPr bwMode="auto">
          <a:xfrm flipV="1">
            <a:off x="3635375" y="2852738"/>
            <a:ext cx="1728788" cy="2016125"/>
          </a:xfrm>
          <a:prstGeom prst="line">
            <a:avLst/>
          </a:prstGeom>
          <a:noFill/>
          <a:ln w="9525">
            <a:solidFill>
              <a:schemeClr val="tx1"/>
            </a:solidFill>
            <a:round/>
            <a:headEnd/>
            <a:tailEnd type="triangle" w="med" len="med"/>
          </a:ln>
          <a:effectLst>
            <a:prstShdw prst="shdw17" dist="17961" dir="2700000">
              <a:schemeClr val="tx1">
                <a:gamma/>
                <a:shade val="60000"/>
                <a:invGamma/>
              </a:schemeClr>
            </a:prstShdw>
          </a:effectLst>
        </p:spPr>
        <p:txBody>
          <a:bodyPr/>
          <a:lstStyle/>
          <a:p>
            <a:pPr algn="ctr">
              <a:defRPr/>
            </a:pPr>
            <a:endParaRPr lang="ja-JP" altLang="en-US"/>
          </a:p>
        </p:txBody>
      </p:sp>
      <p:pic>
        <p:nvPicPr>
          <p:cNvPr id="2" name="Picture 11" descr="SNS学習４"/>
          <p:cNvPicPr>
            <a:picLocks noChangeAspect="1" noChangeArrowheads="1"/>
          </p:cNvPicPr>
          <p:nvPr/>
        </p:nvPicPr>
        <p:blipFill>
          <a:blip r:embed="rId5"/>
          <a:srcRect/>
          <a:stretch>
            <a:fillRect/>
          </a:stretch>
        </p:blipFill>
        <p:spPr bwMode="auto">
          <a:xfrm>
            <a:off x="6424613" y="2686050"/>
            <a:ext cx="2719387" cy="1485900"/>
          </a:xfrm>
          <a:prstGeom prst="rect">
            <a:avLst/>
          </a:prstGeom>
          <a:noFill/>
          <a:ln w="9525">
            <a:noFill/>
            <a:miter lim="800000"/>
            <a:headEnd/>
            <a:tailEnd/>
          </a:ln>
        </p:spPr>
      </p:pic>
      <p:sp>
        <p:nvSpPr>
          <p:cNvPr id="79" name="雲形吹き出し 78"/>
          <p:cNvSpPr>
            <a:spLocks noChangeArrowheads="1"/>
          </p:cNvSpPr>
          <p:nvPr/>
        </p:nvSpPr>
        <p:spPr bwMode="auto">
          <a:xfrm>
            <a:off x="5327650" y="4508500"/>
            <a:ext cx="3816350" cy="1304925"/>
          </a:xfrm>
          <a:prstGeom prst="cloudCallout">
            <a:avLst>
              <a:gd name="adj1" fmla="val 14435"/>
              <a:gd name="adj2" fmla="val -132481"/>
            </a:avLst>
          </a:prstGeom>
          <a:solidFill>
            <a:srgbClr val="CCFF66"/>
          </a:solidFill>
          <a:ln w="25400" algn="ctr">
            <a:noFill/>
            <a:round/>
            <a:headEnd/>
            <a:tailEnd/>
          </a:ln>
          <a:effectLst>
            <a:outerShdw dist="38100" dir="5400000" algn="t" rotWithShape="0">
              <a:srgbClr val="000000">
                <a:alpha val="39998"/>
              </a:srgbClr>
            </a:outerShdw>
          </a:effectLst>
        </p:spPr>
        <p:txBody>
          <a:bodyPr anchor="ctr"/>
          <a:lstStyle/>
          <a:p>
            <a:pPr algn="ctr">
              <a:defRPr/>
            </a:pPr>
            <a:r>
              <a:rPr lang="ja-JP" altLang="en-US" b="1">
                <a:latin typeface="Calibri" pitchFamily="34" charset="0"/>
              </a:rPr>
              <a:t>練習問題のプログラムを作成し、実際に動かしてみることができる</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タイトル 1"/>
          <p:cNvSpPr>
            <a:spLocks noGrp="1"/>
          </p:cNvSpPr>
          <p:nvPr>
            <p:ph type="title" idx="4294967295"/>
          </p:nvPr>
        </p:nvSpPr>
        <p:spPr>
          <a:xfrm>
            <a:off x="395288" y="0"/>
            <a:ext cx="8229600" cy="417513"/>
          </a:xfrm>
        </p:spPr>
        <p:txBody>
          <a:bodyPr/>
          <a:lstStyle/>
          <a:p>
            <a:pPr algn="l" eaLnBrk="1" hangingPunct="1"/>
            <a:r>
              <a:rPr lang="ja-JP" altLang="en-US" sz="2000" b="1" smtClean="0"/>
              <a:t>ＳＮＳシステムをつかったコミュニケーション</a:t>
            </a:r>
          </a:p>
        </p:txBody>
      </p:sp>
      <p:sp>
        <p:nvSpPr>
          <p:cNvPr id="21506" name="AutoShape 13"/>
          <p:cNvSpPr>
            <a:spLocks noChangeArrowheads="1"/>
          </p:cNvSpPr>
          <p:nvPr/>
        </p:nvSpPr>
        <p:spPr bwMode="auto">
          <a:xfrm>
            <a:off x="468313" y="549275"/>
            <a:ext cx="8064500" cy="1223963"/>
          </a:xfrm>
          <a:prstGeom prst="roundRect">
            <a:avLst>
              <a:gd name="adj" fmla="val 16667"/>
            </a:avLst>
          </a:prstGeom>
          <a:solidFill>
            <a:srgbClr val="CC99FF"/>
          </a:solidFill>
          <a:ln w="9525">
            <a:noFill/>
            <a:round/>
            <a:headEnd/>
            <a:tailEnd/>
          </a:ln>
          <a:effectLst>
            <a:prstShdw prst="shdw17" dist="17961" dir="2700000">
              <a:srgbClr val="7A5C99"/>
            </a:prstShdw>
          </a:effectLst>
        </p:spPr>
        <p:txBody>
          <a:bodyPr/>
          <a:lstStyle/>
          <a:p>
            <a:r>
              <a:rPr lang="ja-JP" altLang="en-US" b="1"/>
              <a:t>ＳＮＳを使ったコミュニケーション</a:t>
            </a:r>
            <a:endParaRPr lang="en-US" altLang="ja-JP" b="1"/>
          </a:p>
          <a:p>
            <a:r>
              <a:rPr lang="ja-JP" altLang="en-US"/>
              <a:t>・ＳＮＳにより、講師と気軽に、かつ個別に会話・質問ができる</a:t>
            </a:r>
            <a:endParaRPr lang="en-US" altLang="ja-JP"/>
          </a:p>
          <a:p>
            <a:r>
              <a:rPr lang="ja-JP" altLang="en-US"/>
              <a:t>・同じ講座の生徒同士で教えあったり、グループで開発を進めたり、</a:t>
            </a:r>
            <a:endParaRPr lang="en-US" altLang="ja-JP"/>
          </a:p>
          <a:p>
            <a:r>
              <a:rPr lang="ja-JP" altLang="en-US"/>
              <a:t>　分業・協業ができる⇒モチベーションアップ</a:t>
            </a:r>
            <a:endParaRPr lang="en-US" altLang="ja-JP"/>
          </a:p>
        </p:txBody>
      </p:sp>
      <p:pic>
        <p:nvPicPr>
          <p:cNvPr id="21507" name="Picture 17" descr="SNS質問"/>
          <p:cNvPicPr>
            <a:picLocks noChangeAspect="1" noChangeArrowheads="1"/>
          </p:cNvPicPr>
          <p:nvPr/>
        </p:nvPicPr>
        <p:blipFill>
          <a:blip r:embed="rId2"/>
          <a:srcRect/>
          <a:stretch>
            <a:fillRect/>
          </a:stretch>
        </p:blipFill>
        <p:spPr bwMode="auto">
          <a:xfrm>
            <a:off x="5940425" y="1916113"/>
            <a:ext cx="2900363" cy="4743450"/>
          </a:xfrm>
          <a:prstGeom prst="rect">
            <a:avLst/>
          </a:prstGeom>
          <a:noFill/>
          <a:ln w="9525">
            <a:noFill/>
            <a:miter lim="800000"/>
            <a:headEnd/>
            <a:tailEnd/>
          </a:ln>
        </p:spPr>
      </p:pic>
      <p:pic>
        <p:nvPicPr>
          <p:cNvPr id="21508" name="Picture 18" descr="SNSログイン"/>
          <p:cNvPicPr>
            <a:picLocks noChangeAspect="1" noChangeArrowheads="1"/>
          </p:cNvPicPr>
          <p:nvPr/>
        </p:nvPicPr>
        <p:blipFill>
          <a:blip r:embed="rId3"/>
          <a:srcRect/>
          <a:stretch>
            <a:fillRect/>
          </a:stretch>
        </p:blipFill>
        <p:spPr bwMode="auto">
          <a:xfrm>
            <a:off x="468313" y="1916113"/>
            <a:ext cx="2828925" cy="4627562"/>
          </a:xfrm>
          <a:prstGeom prst="rect">
            <a:avLst/>
          </a:prstGeom>
          <a:noFill/>
          <a:ln w="9525">
            <a:noFill/>
            <a:miter lim="800000"/>
            <a:headEnd/>
            <a:tailEnd/>
          </a:ln>
        </p:spPr>
      </p:pic>
      <p:sp>
        <p:nvSpPr>
          <p:cNvPr id="79" name="雲形吹き出し 78"/>
          <p:cNvSpPr>
            <a:spLocks noChangeArrowheads="1"/>
          </p:cNvSpPr>
          <p:nvPr/>
        </p:nvSpPr>
        <p:spPr bwMode="auto">
          <a:xfrm>
            <a:off x="1979613" y="1773238"/>
            <a:ext cx="3816350" cy="1304925"/>
          </a:xfrm>
          <a:prstGeom prst="cloudCallout">
            <a:avLst>
              <a:gd name="adj1" fmla="val -40472"/>
              <a:gd name="adj2" fmla="val 57301"/>
            </a:avLst>
          </a:prstGeom>
          <a:solidFill>
            <a:srgbClr val="CCCCFF"/>
          </a:solidFill>
          <a:ln w="25400" algn="ctr">
            <a:noFill/>
            <a:round/>
            <a:headEnd/>
            <a:tailEnd/>
          </a:ln>
          <a:effectLst>
            <a:outerShdw dist="38100" dir="5400000" algn="t" rotWithShape="0">
              <a:srgbClr val="000000">
                <a:alpha val="39998"/>
              </a:srgbClr>
            </a:outerShdw>
          </a:effectLst>
        </p:spPr>
        <p:txBody>
          <a:bodyPr anchor="ctr"/>
          <a:lstStyle/>
          <a:p>
            <a:pPr algn="ctr">
              <a:defRPr/>
            </a:pPr>
            <a:r>
              <a:rPr lang="ja-JP" altLang="en-US" b="1">
                <a:latin typeface="Calibri" pitchFamily="34" charset="0"/>
              </a:rPr>
              <a:t>ログインすると同じクラスの人たちの勉強の成果を見ることができる</a:t>
            </a:r>
          </a:p>
        </p:txBody>
      </p:sp>
      <p:sp>
        <p:nvSpPr>
          <p:cNvPr id="2" name="雲形吹き出し 78"/>
          <p:cNvSpPr>
            <a:spLocks noChangeArrowheads="1"/>
          </p:cNvSpPr>
          <p:nvPr/>
        </p:nvSpPr>
        <p:spPr bwMode="auto">
          <a:xfrm>
            <a:off x="2195513" y="4365625"/>
            <a:ext cx="3816350" cy="1304925"/>
          </a:xfrm>
          <a:prstGeom prst="cloudCallout">
            <a:avLst>
              <a:gd name="adj1" fmla="val 65681"/>
              <a:gd name="adj2" fmla="val -131875"/>
            </a:avLst>
          </a:prstGeom>
          <a:solidFill>
            <a:srgbClr val="FF0066"/>
          </a:solidFill>
          <a:ln w="25400" algn="ctr">
            <a:noFill/>
            <a:round/>
            <a:headEnd/>
            <a:tailEnd/>
          </a:ln>
          <a:effectLst>
            <a:outerShdw dist="38100" dir="5400000" algn="t" rotWithShape="0">
              <a:srgbClr val="000000">
                <a:alpha val="39998"/>
              </a:srgbClr>
            </a:outerShdw>
          </a:effectLst>
        </p:spPr>
        <p:txBody>
          <a:bodyPr anchor="ctr"/>
          <a:lstStyle/>
          <a:p>
            <a:pPr algn="ctr">
              <a:defRPr/>
            </a:pPr>
            <a:r>
              <a:rPr lang="ja-JP" altLang="en-US" b="1">
                <a:latin typeface="Calibri" pitchFamily="34" charset="0"/>
              </a:rPr>
              <a:t>コミュニティに質問を書いておくと講師が回答してくれる</a:t>
            </a: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744</TotalTime>
  <Words>2012</Words>
  <Application>Microsoft Office PowerPoint</Application>
  <PresentationFormat>画面に合わせる (4:3)</PresentationFormat>
  <Paragraphs>134</Paragraphs>
  <Slides>13</Slides>
  <Notes>0</Notes>
  <HiddenSlides>0</HiddenSlides>
  <MMClips>0</MMClips>
  <ScaleCrop>false</ScaleCrop>
  <HeadingPairs>
    <vt:vector size="6" baseType="variant">
      <vt:variant>
        <vt:lpstr>使用されているフォント</vt:lpstr>
      </vt:variant>
      <vt:variant>
        <vt:i4>5</vt:i4>
      </vt:variant>
      <vt:variant>
        <vt:lpstr>デザイン テンプレート</vt:lpstr>
      </vt:variant>
      <vt:variant>
        <vt:i4>1</vt:i4>
      </vt:variant>
      <vt:variant>
        <vt:lpstr>スライド タイトル</vt:lpstr>
      </vt:variant>
      <vt:variant>
        <vt:i4>13</vt:i4>
      </vt:variant>
    </vt:vector>
  </HeadingPairs>
  <TitlesOfParts>
    <vt:vector size="19" baseType="lpstr">
      <vt:lpstr>Arial</vt:lpstr>
      <vt:lpstr>ＭＳ Ｐゴシック</vt:lpstr>
      <vt:lpstr>Calibri</vt:lpstr>
      <vt:lpstr>HG創英角ｺﾞｼｯｸUB</vt:lpstr>
      <vt:lpstr>HG平成角ｺﾞｼｯｸ体W9</vt:lpstr>
      <vt:lpstr>Office テーマ</vt:lpstr>
      <vt:lpstr>Ｓｔｅｐ　Ｕｐ　Ｓｃｈｏｏｌ　On　Line　</vt:lpstr>
      <vt:lpstr>Step　Up　School　On　Lineとは？  ～ＳＮＳラーニングシステム～</vt:lpstr>
      <vt:lpstr>従来の集合教育の問題点</vt:lpstr>
      <vt:lpstr>Step　Up　School　On　Lineの特長</vt:lpstr>
      <vt:lpstr>テキスト（講師）を選べる！　自分の好きな内容を学べます！</vt:lpstr>
      <vt:lpstr>超初心者からプロレベルまで　プロフェッショナルとして即戦力レベルまで</vt:lpstr>
      <vt:lpstr>わかりやすい動画　　１つのトピックを5分程度で！</vt:lpstr>
      <vt:lpstr>開発環境をそのままレンタル</vt:lpstr>
      <vt:lpstr>ＳＮＳシステムをつかったコミュニケーション</vt:lpstr>
      <vt:lpstr>コース料金　</vt:lpstr>
      <vt:lpstr>補足説明</vt:lpstr>
      <vt:lpstr>補足説明①　　受講までの流れ</vt:lpstr>
      <vt:lpstr>補足説明②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murofushi</dc:creator>
  <cp:lastModifiedBy>Murofushi　Tetsuro</cp:lastModifiedBy>
  <cp:revision>44</cp:revision>
  <dcterms:created xsi:type="dcterms:W3CDTF">2010-08-12T00:08:25Z</dcterms:created>
  <dcterms:modified xsi:type="dcterms:W3CDTF">2010-09-06T14:05:04Z</dcterms:modified>
</cp:coreProperties>
</file>